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s/slide6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0.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286" r:id="rId2"/>
    <p:sldId id="261" r:id="rId3"/>
    <p:sldId id="327" r:id="rId4"/>
    <p:sldId id="326" r:id="rId5"/>
    <p:sldId id="328" r:id="rId6"/>
    <p:sldId id="330" r:id="rId7"/>
    <p:sldId id="329" r:id="rId8"/>
    <p:sldId id="258" r:id="rId9"/>
    <p:sldId id="262" r:id="rId10"/>
    <p:sldId id="307" r:id="rId11"/>
    <p:sldId id="306" r:id="rId12"/>
    <p:sldId id="287" r:id="rId13"/>
    <p:sldId id="272" r:id="rId14"/>
    <p:sldId id="264" r:id="rId15"/>
    <p:sldId id="312" r:id="rId16"/>
    <p:sldId id="314" r:id="rId17"/>
    <p:sldId id="331" r:id="rId18"/>
    <p:sldId id="315" r:id="rId19"/>
    <p:sldId id="313" r:id="rId20"/>
    <p:sldId id="317" r:id="rId21"/>
    <p:sldId id="318" r:id="rId22"/>
    <p:sldId id="257" r:id="rId23"/>
    <p:sldId id="269" r:id="rId24"/>
    <p:sldId id="298" r:id="rId25"/>
    <p:sldId id="267" r:id="rId26"/>
    <p:sldId id="308" r:id="rId27"/>
    <p:sldId id="271" r:id="rId28"/>
    <p:sldId id="319" r:id="rId29"/>
    <p:sldId id="273" r:id="rId30"/>
    <p:sldId id="274" r:id="rId31"/>
    <p:sldId id="275" r:id="rId32"/>
    <p:sldId id="270" r:id="rId33"/>
    <p:sldId id="310" r:id="rId34"/>
    <p:sldId id="276" r:id="rId35"/>
    <p:sldId id="311" r:id="rId36"/>
    <p:sldId id="278" r:id="rId37"/>
    <p:sldId id="289" r:id="rId38"/>
    <p:sldId id="290" r:id="rId39"/>
    <p:sldId id="291" r:id="rId40"/>
    <p:sldId id="292" r:id="rId41"/>
    <p:sldId id="293" r:id="rId42"/>
    <p:sldId id="294" r:id="rId43"/>
    <p:sldId id="279" r:id="rId44"/>
    <p:sldId id="296" r:id="rId45"/>
    <p:sldId id="332" r:id="rId46"/>
    <p:sldId id="316" r:id="rId47"/>
    <p:sldId id="320" r:id="rId48"/>
    <p:sldId id="321" r:id="rId49"/>
    <p:sldId id="322" r:id="rId50"/>
    <p:sldId id="281" r:id="rId51"/>
    <p:sldId id="284" r:id="rId52"/>
    <p:sldId id="285" r:id="rId53"/>
    <p:sldId id="325" r:id="rId54"/>
    <p:sldId id="323" r:id="rId55"/>
    <p:sldId id="324" r:id="rId56"/>
    <p:sldId id="299" r:id="rId57"/>
    <p:sldId id="300" r:id="rId58"/>
    <p:sldId id="301" r:id="rId59"/>
    <p:sldId id="302" r:id="rId60"/>
    <p:sldId id="303" r:id="rId61"/>
    <p:sldId id="304" r:id="rId62"/>
    <p:sldId id="305" r:id="rId63"/>
    <p:sldId id="297" r:id="rId64"/>
  </p:sldIdLst>
  <p:sldSz cx="9144000" cy="6858000" type="screen4x3"/>
  <p:notesSz cx="6858000" cy="9144000"/>
  <p:embeddedFontLst>
    <p:embeddedFont>
      <p:font typeface="Helvetica" panose="020B0604020202020204" pitchFamily="34" charset="0"/>
      <p:regular r:id="rId66"/>
      <p:bold r:id="rId67"/>
      <p:italic r:id="rId68"/>
      <p:boldItalic r:id="rId69"/>
    </p:embeddedFont>
    <p:embeddedFont>
      <p:font typeface="Segoe UI" panose="020B0502040204020203"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Abraham Lincoln" pitchFamily="2" charset="0"/>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B99B"/>
    <a:srgbClr val="BA3B3D"/>
    <a:srgbClr val="E6E6E6"/>
    <a:srgbClr val="FF6666"/>
    <a:srgbClr val="F3ECDA"/>
    <a:srgbClr val="85EAEF"/>
    <a:srgbClr val="0E6569"/>
    <a:srgbClr val="F47C2F"/>
    <a:srgbClr val="D4CE3D"/>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5" autoAdjust="0"/>
    <p:restoredTop sz="94633" autoAdjust="0"/>
  </p:normalViewPr>
  <p:slideViewPr>
    <p:cSldViewPr>
      <p:cViewPr varScale="1">
        <p:scale>
          <a:sx n="69" d="100"/>
          <a:sy n="69" d="100"/>
        </p:scale>
        <p:origin x="-1728" y="-102"/>
      </p:cViewPr>
      <p:guideLst>
        <p:guide orient="horz" pos="2160"/>
        <p:guide pos="2880"/>
      </p:guideLst>
    </p:cSldViewPr>
  </p:slideViewPr>
  <p:outlineViewPr>
    <p:cViewPr>
      <p:scale>
        <a:sx n="33" d="100"/>
        <a:sy n="33" d="100"/>
      </p:scale>
      <p:origin x="0" y="33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85"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99C1AB-08CB-4587-97B4-DCDF15F98A9A}" type="datetimeFigureOut">
              <a:rPr lang="en-US" smtClean="0"/>
              <a:t>7/8/2014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87654E-EDD2-4FB7-9A87-6B520F3351AA}" type="slidenum">
              <a:rPr lang="en-US" smtClean="0"/>
              <a:t>‹#›</a:t>
            </a:fld>
            <a:endParaRPr lang="en-US"/>
          </a:p>
        </p:txBody>
      </p:sp>
    </p:spTree>
    <p:extLst>
      <p:ext uri="{BB962C8B-B14F-4D97-AF65-F5344CB8AC3E}">
        <p14:creationId xmlns:p14="http://schemas.microsoft.com/office/powerpoint/2010/main" val="363377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4E97A1-4252-46F5-990B-1509C03339D1}" type="datetime1">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176698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7A4ED-ABC8-4C1C-A76D-4B24F7D3B28C}" type="datetime1">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321869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8C76CA-9223-408D-A9D5-97B4BC4AB014}" type="datetime1">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210551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EFEAD4-4EE5-4C2E-AD8B-5374517CAB55}" type="datetime1">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274793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69C446-D812-4B68-96BC-F614ADBD412B}" type="datetime1">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361456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25B489-4FB4-4045-A758-16D03271A332}" type="datetime1">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181852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CD2AFC-B5A7-4AC0-A414-124478D4C44C}" type="datetime1">
              <a:rPr lang="en-US" smtClean="0"/>
              <a:t>7/8/2014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47461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E62794-D286-43C7-B315-E0993774EDB6}" type="datetime1">
              <a:rPr lang="en-US" smtClean="0"/>
              <a:t>7/8/2014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150016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0C55A-B5D6-47E8-8BAD-DE4845B1A4B6}" type="datetime1">
              <a:rPr lang="en-US" smtClean="0"/>
              <a:t>7/8/2014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321981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608E9A-6D04-4CDA-BD03-2C83A75E66C7}" type="datetime1">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231886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653187-194B-4406-AE51-269B2146EC3F}" type="datetime1">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02FF06-DDA9-414F-888E-5E37053DDDFB}" type="slidenum">
              <a:rPr lang="en-US" smtClean="0"/>
              <a:pPr/>
              <a:t>‹#›</a:t>
            </a:fld>
            <a:endParaRPr lang="en-US"/>
          </a:p>
        </p:txBody>
      </p:sp>
    </p:spTree>
    <p:extLst>
      <p:ext uri="{BB962C8B-B14F-4D97-AF65-F5344CB8AC3E}">
        <p14:creationId xmlns:p14="http://schemas.microsoft.com/office/powerpoint/2010/main" val="90998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7209-653D-4874-9805-C0DA6047EDC5}" type="datetime1">
              <a:rPr lang="en-US" smtClean="0"/>
              <a:t>7/8/2014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2FF06-DDA9-414F-888E-5E37053DDDFB}" type="slidenum">
              <a:rPr lang="en-US" smtClean="0"/>
              <a:pPr/>
              <a:t>‹#›</a:t>
            </a:fld>
            <a:endParaRPr lang="en-US"/>
          </a:p>
        </p:txBody>
      </p:sp>
    </p:spTree>
    <p:extLst>
      <p:ext uri="{BB962C8B-B14F-4D97-AF65-F5344CB8AC3E}">
        <p14:creationId xmlns:p14="http://schemas.microsoft.com/office/powerpoint/2010/main" val="3720411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53.xml.rels><?xml version="1.0" encoding="UTF-8" standalone="yes"?>
<Relationships xmlns="http://schemas.openxmlformats.org/package/2006/relationships"><Relationship Id="rId2" Type="http://schemas.openxmlformats.org/officeDocument/2006/relationships/hyperlink" Target="https://groups.cognizant.com/corporate/Communications/Documents/Branding%20Guidelines/external_brand_guidelinest5.08.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issuu.com/bondo/docs/skype_brand_book_-_look?e=1099150/2586809" TargetMode="External"/><Relationship Id="rId2" Type="http://schemas.openxmlformats.org/officeDocument/2006/relationships/hyperlink" Target="https://www.behance.net/gallery/Google-Visual-Assets-Guidelines-Part-1/9028077" TargetMode="External"/><Relationship Id="rId1" Type="http://schemas.openxmlformats.org/officeDocument/2006/relationships/slideLayout" Target="../slideLayouts/slideLayout2.xml"/><Relationship Id="rId4" Type="http://schemas.openxmlformats.org/officeDocument/2006/relationships/hyperlink" Target="http://www.parallels.com/fileadmin/parallels/documents/corporate/parallels_style_guide_final_apr10_2012.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welovetypography.com/" TargetMode="External"/><Relationship Id="rId2" Type="http://schemas.openxmlformats.org/officeDocument/2006/relationships/hyperlink" Target="http://www.smashingmagazine.com/2010/05/06/50-helpful-typography-tools-and-resources/" TargetMode="External"/><Relationship Id="rId1" Type="http://schemas.openxmlformats.org/officeDocument/2006/relationships/slideLayout" Target="../slideLayouts/slideLayout2.xml"/><Relationship Id="rId6" Type="http://schemas.openxmlformats.org/officeDocument/2006/relationships/hyperlink" Target="http://mashable.com/2013/05/02/typography-tools-resources/" TargetMode="External"/><Relationship Id="rId5" Type="http://schemas.openxmlformats.org/officeDocument/2006/relationships/hyperlink" Target="http://www.brainpickings.org/index.php/2011/08/01/10-essential-books-on-typography/" TargetMode="External"/><Relationship Id="rId4" Type="http://schemas.openxmlformats.org/officeDocument/2006/relationships/hyperlink" Target="http://fontsinuse.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76462" y="2276475"/>
            <a:ext cx="4791075" cy="2305050"/>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1</a:t>
            </a:fld>
            <a:endParaRPr lang="en-US"/>
          </a:p>
        </p:txBody>
      </p:sp>
    </p:spTree>
    <p:extLst>
      <p:ext uri="{BB962C8B-B14F-4D97-AF65-F5344CB8AC3E}">
        <p14:creationId xmlns:p14="http://schemas.microsoft.com/office/powerpoint/2010/main" val="186741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678675" y="1764268"/>
            <a:ext cx="5865125" cy="369332"/>
          </a:xfrm>
          <a:prstGeom prst="rect">
            <a:avLst/>
          </a:prstGeom>
          <a:noFill/>
        </p:spPr>
        <p:txBody>
          <a:bodyPr wrap="square" rtlCol="0">
            <a:spAutoFit/>
          </a:bodyPr>
          <a:lstStyle/>
          <a:p>
            <a:r>
              <a:rPr lang="en-US" dirty="0">
                <a:solidFill>
                  <a:srgbClr val="F3ECDA"/>
                </a:solidFill>
                <a:latin typeface="Segoe UI" pitchFamily="34" charset="0"/>
                <a:ea typeface="Segoe UI" pitchFamily="34" charset="0"/>
                <a:cs typeface="Segoe UI" pitchFamily="34" charset="0"/>
              </a:rPr>
              <a:t>Typefaces can contain a multitude </a:t>
            </a:r>
            <a:r>
              <a:rPr lang="en-US" dirty="0" smtClean="0">
                <a:solidFill>
                  <a:srgbClr val="F3ECDA"/>
                </a:solidFill>
                <a:latin typeface="Segoe UI" pitchFamily="34" charset="0"/>
                <a:ea typeface="Segoe UI" pitchFamily="34" charset="0"/>
                <a:cs typeface="Segoe UI" pitchFamily="34" charset="0"/>
              </a:rPr>
              <a:t>of different symbols</a:t>
            </a:r>
            <a:endParaRPr lang="en-US" dirty="0">
              <a:solidFill>
                <a:srgbClr val="F3ECDA"/>
              </a:solidFill>
              <a:latin typeface="Maven Pro Light 300" pitchFamily="50" charset="0"/>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10</a:t>
            </a:fld>
            <a:endParaRPr lang="en-US"/>
          </a:p>
        </p:txBody>
      </p:sp>
      <p:grpSp>
        <p:nvGrpSpPr>
          <p:cNvPr id="22" name="Group 21"/>
          <p:cNvGrpSpPr/>
          <p:nvPr/>
        </p:nvGrpSpPr>
        <p:grpSpPr>
          <a:xfrm>
            <a:off x="895351" y="2708514"/>
            <a:ext cx="7353299" cy="1406286"/>
            <a:chOff x="1028701" y="2476500"/>
            <a:chExt cx="7353299" cy="1406286"/>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099" y="2476500"/>
              <a:ext cx="952500" cy="952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916" y="2476500"/>
              <a:ext cx="952500" cy="9525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733" y="2476500"/>
              <a:ext cx="952500" cy="9525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6551" y="2476500"/>
              <a:ext cx="952500" cy="952500"/>
            </a:xfrm>
            <a:prstGeom prst="rect">
              <a:avLst/>
            </a:prstGeom>
          </p:spPr>
        </p:pic>
        <p:sp>
          <p:nvSpPr>
            <p:cNvPr id="14" name="TextBox 13"/>
            <p:cNvSpPr txBox="1"/>
            <p:nvPr/>
          </p:nvSpPr>
          <p:spPr>
            <a:xfrm>
              <a:off x="1028701" y="3574224"/>
              <a:ext cx="1181099"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LETTERS</a:t>
              </a:r>
              <a:endParaRPr lang="en-US" sz="1400" dirty="0">
                <a:solidFill>
                  <a:srgbClr val="F3ECDA"/>
                </a:solidFill>
                <a:latin typeface="Maven Pro Light 300" pitchFamily="50" charset="0"/>
              </a:endParaRPr>
            </a:p>
          </p:txBody>
        </p:sp>
        <p:sp>
          <p:nvSpPr>
            <p:cNvPr id="15" name="TextBox 14"/>
            <p:cNvSpPr txBox="1"/>
            <p:nvPr/>
          </p:nvSpPr>
          <p:spPr>
            <a:xfrm>
              <a:off x="3048000" y="3575009"/>
              <a:ext cx="1181099"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NUMBERS</a:t>
              </a:r>
              <a:endParaRPr lang="en-US" sz="1400" dirty="0">
                <a:solidFill>
                  <a:srgbClr val="F3ECDA"/>
                </a:solidFill>
                <a:latin typeface="Maven Pro Light 300" pitchFamily="50" charset="0"/>
              </a:endParaRPr>
            </a:p>
          </p:txBody>
        </p:sp>
        <p:sp>
          <p:nvSpPr>
            <p:cNvPr id="16" name="TextBox 15"/>
            <p:cNvSpPr txBox="1"/>
            <p:nvPr/>
          </p:nvSpPr>
          <p:spPr>
            <a:xfrm>
              <a:off x="4782402" y="3573520"/>
              <a:ext cx="1618398"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PUNCTUATIONS</a:t>
              </a:r>
              <a:endParaRPr lang="en-US" sz="1400" dirty="0">
                <a:solidFill>
                  <a:srgbClr val="F3ECDA"/>
                </a:solidFill>
                <a:latin typeface="Maven Pro Light 300" pitchFamily="50" charset="0"/>
              </a:endParaRPr>
            </a:p>
          </p:txBody>
        </p:sp>
        <p:sp>
          <p:nvSpPr>
            <p:cNvPr id="17" name="TextBox 16"/>
            <p:cNvSpPr txBox="1"/>
            <p:nvPr/>
          </p:nvSpPr>
          <p:spPr>
            <a:xfrm>
              <a:off x="6763602" y="3572031"/>
              <a:ext cx="1618398"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SYMBOLS</a:t>
              </a:r>
              <a:endParaRPr lang="en-US" sz="1400" dirty="0">
                <a:solidFill>
                  <a:srgbClr val="F3ECDA"/>
                </a:solidFill>
                <a:latin typeface="Maven Pro Light 300" pitchFamily="50" charset="0"/>
              </a:endParaRPr>
            </a:p>
          </p:txBody>
        </p:sp>
        <p:cxnSp>
          <p:nvCxnSpPr>
            <p:cNvPr id="19" name="Straight Connector 18"/>
            <p:cNvCxnSpPr/>
            <p:nvPr/>
          </p:nvCxnSpPr>
          <p:spPr>
            <a:xfrm>
              <a:off x="2590800" y="2571750"/>
              <a:ext cx="0" cy="762000"/>
            </a:xfrm>
            <a:prstGeom prst="line">
              <a:avLst/>
            </a:prstGeom>
            <a:ln>
              <a:solidFill>
                <a:srgbClr val="F3ECDA">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72000" y="2571750"/>
              <a:ext cx="0" cy="762000"/>
            </a:xfrm>
            <a:prstGeom prst="line">
              <a:avLst/>
            </a:prstGeom>
            <a:ln>
              <a:solidFill>
                <a:srgbClr val="F3ECDA">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69122" y="2571750"/>
              <a:ext cx="0" cy="762000"/>
            </a:xfrm>
            <a:prstGeom prst="line">
              <a:avLst/>
            </a:prstGeom>
            <a:ln>
              <a:solidFill>
                <a:srgbClr val="F3ECDA">
                  <a:alpha val="50000"/>
                </a:srgb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What is Typography</a:t>
            </a:r>
            <a:endParaRPr lang="en-US" dirty="0"/>
          </a:p>
        </p:txBody>
      </p:sp>
    </p:spTree>
    <p:extLst>
      <p:ext uri="{BB962C8B-B14F-4D97-AF65-F5344CB8AC3E}">
        <p14:creationId xmlns:p14="http://schemas.microsoft.com/office/powerpoint/2010/main" val="7576068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639438" y="1295400"/>
            <a:ext cx="5865125" cy="523220"/>
          </a:xfrm>
          <a:prstGeom prst="rect">
            <a:avLst/>
          </a:prstGeom>
          <a:noFill/>
        </p:spPr>
        <p:txBody>
          <a:bodyPr wrap="square" rtlCol="0">
            <a:spAutoFit/>
          </a:bodyPr>
          <a:lstStyle>
            <a:defPPr>
              <a:defRPr lang="en-US"/>
            </a:defPPr>
            <a:lvl1pPr algn="ctr">
              <a:defRPr sz="2800" b="1">
                <a:solidFill>
                  <a:srgbClr val="F3ECDA"/>
                </a:solidFill>
                <a:latin typeface="Segoe UI" pitchFamily="34" charset="0"/>
                <a:ea typeface="Segoe UI" pitchFamily="34" charset="0"/>
                <a:cs typeface="Segoe UI" pitchFamily="34" charset="0"/>
              </a:defRPr>
            </a:lvl1pPr>
          </a:lstStyle>
          <a:p>
            <a:r>
              <a:rPr lang="en-US" dirty="0"/>
              <a:t>Common style of Typefaces</a:t>
            </a:r>
          </a:p>
        </p:txBody>
      </p:sp>
      <p:sp>
        <p:nvSpPr>
          <p:cNvPr id="2" name="Slide Number Placeholder 1"/>
          <p:cNvSpPr>
            <a:spLocks noGrp="1"/>
          </p:cNvSpPr>
          <p:nvPr>
            <p:ph type="sldNum" sz="quarter" idx="12"/>
          </p:nvPr>
        </p:nvSpPr>
        <p:spPr/>
        <p:txBody>
          <a:bodyPr/>
          <a:lstStyle/>
          <a:p>
            <a:fld id="{C902FF06-DDA9-414F-888E-5E37053DDDFB}" type="slidenum">
              <a:rPr lang="en-US" smtClean="0"/>
              <a:pPr/>
              <a:t>11</a:t>
            </a:fld>
            <a:endParaRPr lang="en-US"/>
          </a:p>
        </p:txBody>
      </p:sp>
      <p:sp>
        <p:nvSpPr>
          <p:cNvPr id="23" name="TextBox 22"/>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What is Typography</a:t>
            </a:r>
            <a:endParaRPr lang="en-US" dirty="0"/>
          </a:p>
        </p:txBody>
      </p:sp>
      <p:grpSp>
        <p:nvGrpSpPr>
          <p:cNvPr id="34" name="Group 33"/>
          <p:cNvGrpSpPr/>
          <p:nvPr/>
        </p:nvGrpSpPr>
        <p:grpSpPr>
          <a:xfrm>
            <a:off x="742951" y="1905000"/>
            <a:ext cx="7658099" cy="3943349"/>
            <a:chOff x="800101" y="1688194"/>
            <a:chExt cx="7658099" cy="3943349"/>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75" y="1688194"/>
              <a:ext cx="5517903" cy="3943349"/>
            </a:xfrm>
            <a:prstGeom prst="rect">
              <a:avLst/>
            </a:prstGeom>
          </p:spPr>
        </p:pic>
        <p:sp>
          <p:nvSpPr>
            <p:cNvPr id="24" name="TextBox 23"/>
            <p:cNvSpPr txBox="1"/>
            <p:nvPr/>
          </p:nvSpPr>
          <p:spPr>
            <a:xfrm>
              <a:off x="3848101" y="3807023"/>
              <a:ext cx="1181099"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NORMAL</a:t>
              </a:r>
              <a:endParaRPr lang="en-US" sz="1400" dirty="0">
                <a:solidFill>
                  <a:srgbClr val="F3ECDA"/>
                </a:solidFill>
                <a:latin typeface="Maven Pro Light 300" pitchFamily="50" charset="0"/>
              </a:endParaRPr>
            </a:p>
          </p:txBody>
        </p:sp>
        <p:sp>
          <p:nvSpPr>
            <p:cNvPr id="26" name="TextBox 25"/>
            <p:cNvSpPr txBox="1"/>
            <p:nvPr/>
          </p:nvSpPr>
          <p:spPr>
            <a:xfrm>
              <a:off x="6019800" y="2130623"/>
              <a:ext cx="2438400" cy="307777"/>
            </a:xfrm>
            <a:prstGeom prst="rect">
              <a:avLst/>
            </a:prstGeom>
            <a:noFill/>
          </p:spPr>
          <p:txBody>
            <a:bodyPr wrap="square" rtlCol="0">
              <a:spAutoFit/>
            </a:bodyPr>
            <a:lstStyle/>
            <a:p>
              <a:r>
                <a:rPr lang="en-US" sz="1400" dirty="0" smtClean="0">
                  <a:solidFill>
                    <a:srgbClr val="F3ECDA"/>
                  </a:solidFill>
                  <a:latin typeface="Segoe UI" pitchFamily="34" charset="0"/>
                  <a:ea typeface="Segoe UI" pitchFamily="34" charset="0"/>
                  <a:cs typeface="Segoe UI" pitchFamily="34" charset="0"/>
                </a:rPr>
                <a:t>EXTRA CONDENSED</a:t>
              </a:r>
              <a:endParaRPr lang="en-US" sz="1400" dirty="0">
                <a:solidFill>
                  <a:srgbClr val="F3ECDA"/>
                </a:solidFill>
                <a:latin typeface="Maven Pro Light 300" pitchFamily="50" charset="0"/>
              </a:endParaRPr>
            </a:p>
          </p:txBody>
        </p:sp>
        <p:sp>
          <p:nvSpPr>
            <p:cNvPr id="27" name="TextBox 26"/>
            <p:cNvSpPr txBox="1"/>
            <p:nvPr/>
          </p:nvSpPr>
          <p:spPr>
            <a:xfrm>
              <a:off x="6858000" y="3045023"/>
              <a:ext cx="1181099" cy="307777"/>
            </a:xfrm>
            <a:prstGeom prst="rect">
              <a:avLst/>
            </a:prstGeom>
            <a:noFill/>
          </p:spPr>
          <p:txBody>
            <a:bodyPr wrap="square" rtlCol="0">
              <a:spAutoFit/>
            </a:bodyPr>
            <a:lstStyle/>
            <a:p>
              <a:r>
                <a:rPr lang="en-US" sz="1400" dirty="0" smtClean="0">
                  <a:solidFill>
                    <a:srgbClr val="F3ECDA"/>
                  </a:solidFill>
                  <a:latin typeface="Segoe UI" pitchFamily="34" charset="0"/>
                  <a:ea typeface="Segoe UI" pitchFamily="34" charset="0"/>
                  <a:cs typeface="Segoe UI" pitchFamily="34" charset="0"/>
                </a:rPr>
                <a:t>BLACK</a:t>
              </a:r>
              <a:endParaRPr lang="en-US" sz="1400" dirty="0">
                <a:solidFill>
                  <a:srgbClr val="F3ECDA"/>
                </a:solidFill>
                <a:latin typeface="Maven Pro Light 300" pitchFamily="50" charset="0"/>
              </a:endParaRPr>
            </a:p>
          </p:txBody>
        </p:sp>
        <p:sp>
          <p:nvSpPr>
            <p:cNvPr id="28" name="TextBox 27"/>
            <p:cNvSpPr txBox="1"/>
            <p:nvPr/>
          </p:nvSpPr>
          <p:spPr>
            <a:xfrm>
              <a:off x="5894411" y="3929501"/>
              <a:ext cx="1382688" cy="307777"/>
            </a:xfrm>
            <a:prstGeom prst="rect">
              <a:avLst/>
            </a:prstGeom>
            <a:noFill/>
          </p:spPr>
          <p:txBody>
            <a:bodyPr wrap="square" rtlCol="0">
              <a:spAutoFit/>
            </a:bodyPr>
            <a:lstStyle/>
            <a:p>
              <a:r>
                <a:rPr lang="en-US" sz="1400" dirty="0" smtClean="0">
                  <a:solidFill>
                    <a:srgbClr val="F3ECDA"/>
                  </a:solidFill>
                  <a:latin typeface="Segoe UI" pitchFamily="34" charset="0"/>
                  <a:ea typeface="Segoe UI" pitchFamily="34" charset="0"/>
                  <a:cs typeface="Segoe UI" pitchFamily="34" charset="0"/>
                </a:rPr>
                <a:t>NARROW</a:t>
              </a:r>
              <a:endParaRPr lang="en-US" sz="1400" dirty="0">
                <a:solidFill>
                  <a:srgbClr val="F3ECDA"/>
                </a:solidFill>
                <a:latin typeface="Maven Pro Light 300" pitchFamily="50" charset="0"/>
              </a:endParaRPr>
            </a:p>
          </p:txBody>
        </p:sp>
        <p:sp>
          <p:nvSpPr>
            <p:cNvPr id="29" name="TextBox 28"/>
            <p:cNvSpPr txBox="1"/>
            <p:nvPr/>
          </p:nvSpPr>
          <p:spPr>
            <a:xfrm>
              <a:off x="1678675" y="3884711"/>
              <a:ext cx="1181099" cy="307777"/>
            </a:xfrm>
            <a:prstGeom prst="rect">
              <a:avLst/>
            </a:prstGeom>
            <a:noFill/>
          </p:spPr>
          <p:txBody>
            <a:bodyPr wrap="square" rtlCol="0">
              <a:spAutoFit/>
            </a:bodyPr>
            <a:lstStyle/>
            <a:p>
              <a:pPr algn="r"/>
              <a:r>
                <a:rPr lang="en-US" sz="1400" dirty="0" smtClean="0">
                  <a:solidFill>
                    <a:srgbClr val="F3ECDA"/>
                  </a:solidFill>
                  <a:latin typeface="Segoe UI" pitchFamily="34" charset="0"/>
                  <a:ea typeface="Segoe UI" pitchFamily="34" charset="0"/>
                  <a:cs typeface="Segoe UI" pitchFamily="34" charset="0"/>
                </a:rPr>
                <a:t>LIGHT</a:t>
              </a:r>
              <a:endParaRPr lang="en-US" sz="1400" dirty="0">
                <a:solidFill>
                  <a:srgbClr val="F3ECDA"/>
                </a:solidFill>
                <a:latin typeface="Maven Pro Light 300" pitchFamily="50" charset="0"/>
              </a:endParaRPr>
            </a:p>
          </p:txBody>
        </p:sp>
        <p:sp>
          <p:nvSpPr>
            <p:cNvPr id="31" name="TextBox 30"/>
            <p:cNvSpPr txBox="1"/>
            <p:nvPr/>
          </p:nvSpPr>
          <p:spPr>
            <a:xfrm>
              <a:off x="800101" y="3045022"/>
              <a:ext cx="1181099" cy="307777"/>
            </a:xfrm>
            <a:prstGeom prst="rect">
              <a:avLst/>
            </a:prstGeom>
            <a:noFill/>
          </p:spPr>
          <p:txBody>
            <a:bodyPr wrap="square" rtlCol="0">
              <a:spAutoFit/>
            </a:bodyPr>
            <a:lstStyle/>
            <a:p>
              <a:pPr algn="r"/>
              <a:r>
                <a:rPr lang="en-US" sz="1400" dirty="0" smtClean="0">
                  <a:solidFill>
                    <a:srgbClr val="F3ECDA"/>
                  </a:solidFill>
                  <a:latin typeface="Segoe UI" pitchFamily="34" charset="0"/>
                  <a:ea typeface="Segoe UI" pitchFamily="34" charset="0"/>
                  <a:cs typeface="Segoe UI" pitchFamily="34" charset="0"/>
                </a:rPr>
                <a:t>HEAVY</a:t>
              </a:r>
              <a:endParaRPr lang="en-US" sz="1400" dirty="0">
                <a:solidFill>
                  <a:srgbClr val="F3ECDA"/>
                </a:solidFill>
                <a:latin typeface="Maven Pro Light 300" pitchFamily="50" charset="0"/>
              </a:endParaRPr>
            </a:p>
          </p:txBody>
        </p:sp>
        <p:sp>
          <p:nvSpPr>
            <p:cNvPr id="32" name="TextBox 31"/>
            <p:cNvSpPr txBox="1"/>
            <p:nvPr/>
          </p:nvSpPr>
          <p:spPr>
            <a:xfrm>
              <a:off x="1546746" y="2130622"/>
              <a:ext cx="1181099" cy="307777"/>
            </a:xfrm>
            <a:prstGeom prst="rect">
              <a:avLst/>
            </a:prstGeom>
            <a:noFill/>
          </p:spPr>
          <p:txBody>
            <a:bodyPr wrap="square" rtlCol="0">
              <a:spAutoFit/>
            </a:bodyPr>
            <a:lstStyle/>
            <a:p>
              <a:pPr algn="r"/>
              <a:r>
                <a:rPr lang="en-US" sz="1400" dirty="0" smtClean="0">
                  <a:solidFill>
                    <a:srgbClr val="F3ECDA"/>
                  </a:solidFill>
                  <a:latin typeface="Segoe UI" pitchFamily="34" charset="0"/>
                  <a:ea typeface="Segoe UI" pitchFamily="34" charset="0"/>
                  <a:cs typeface="Segoe UI" pitchFamily="34" charset="0"/>
                </a:rPr>
                <a:t>ITALIC</a:t>
              </a:r>
              <a:endParaRPr lang="en-US" sz="1400" dirty="0">
                <a:solidFill>
                  <a:srgbClr val="F3ECDA"/>
                </a:solidFill>
                <a:latin typeface="Maven Pro Light 300" pitchFamily="50" charset="0"/>
              </a:endParaRPr>
            </a:p>
          </p:txBody>
        </p:sp>
        <p:sp>
          <p:nvSpPr>
            <p:cNvPr id="33" name="TextBox 32"/>
            <p:cNvSpPr txBox="1"/>
            <p:nvPr/>
          </p:nvSpPr>
          <p:spPr>
            <a:xfrm>
              <a:off x="3848101" y="5257800"/>
              <a:ext cx="1181099" cy="307777"/>
            </a:xfrm>
            <a:prstGeom prst="rect">
              <a:avLst/>
            </a:prstGeom>
            <a:noFill/>
          </p:spPr>
          <p:txBody>
            <a:bodyPr wrap="square" rtlCol="0">
              <a:spAutoFit/>
            </a:bodyPr>
            <a:lstStyle/>
            <a:p>
              <a:pPr algn="ctr"/>
              <a:r>
                <a:rPr lang="en-US" sz="1400" dirty="0" smtClean="0">
                  <a:solidFill>
                    <a:srgbClr val="F3ECDA"/>
                  </a:solidFill>
                  <a:latin typeface="Segoe UI" pitchFamily="34" charset="0"/>
                  <a:ea typeface="Segoe UI" pitchFamily="34" charset="0"/>
                  <a:cs typeface="Segoe UI" pitchFamily="34" charset="0"/>
                </a:rPr>
                <a:t>THIN</a:t>
              </a:r>
              <a:endParaRPr lang="en-US" sz="1400" dirty="0">
                <a:solidFill>
                  <a:srgbClr val="F3ECDA"/>
                </a:solidFill>
                <a:latin typeface="Maven Pro Light 300" pitchFamily="50" charset="0"/>
              </a:endParaRPr>
            </a:p>
          </p:txBody>
        </p:sp>
      </p:grpSp>
    </p:spTree>
    <p:extLst>
      <p:ext uri="{BB962C8B-B14F-4D97-AF65-F5344CB8AC3E}">
        <p14:creationId xmlns:p14="http://schemas.microsoft.com/office/powerpoint/2010/main" val="218693312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71700" y="1524000"/>
            <a:ext cx="4914900" cy="4493538"/>
          </a:xfrm>
          <a:prstGeom prst="rect">
            <a:avLst/>
          </a:prstGeom>
          <a:noFill/>
        </p:spPr>
        <p:txBody>
          <a:bodyPr wrap="square" rtlCol="0">
            <a:spAutoFit/>
          </a:bodyPr>
          <a:lstStyle/>
          <a:p>
            <a:r>
              <a:rPr lang="en-US" sz="2200" dirty="0">
                <a:solidFill>
                  <a:schemeClr val="bg1"/>
                </a:solidFill>
                <a:latin typeface="Segoe UI" pitchFamily="34" charset="0"/>
                <a:ea typeface="Segoe UI" pitchFamily="34" charset="0"/>
                <a:cs typeface="Segoe UI" pitchFamily="34" charset="0"/>
              </a:rPr>
              <a:t>A </a:t>
            </a:r>
            <a:r>
              <a:rPr lang="en-US" sz="2200" b="1" dirty="0">
                <a:solidFill>
                  <a:schemeClr val="bg1"/>
                </a:solidFill>
                <a:latin typeface="Segoe UI" pitchFamily="34" charset="0"/>
                <a:ea typeface="Segoe UI" pitchFamily="34" charset="0"/>
                <a:cs typeface="Segoe UI" pitchFamily="34" charset="0"/>
              </a:rPr>
              <a:t>typeface</a:t>
            </a:r>
            <a:r>
              <a:rPr lang="en-US" sz="2200" dirty="0">
                <a:solidFill>
                  <a:schemeClr val="bg1"/>
                </a:solidFill>
                <a:latin typeface="Segoe UI" pitchFamily="34" charset="0"/>
                <a:ea typeface="Segoe UI" pitchFamily="34" charset="0"/>
                <a:cs typeface="Segoe UI" pitchFamily="34" charset="0"/>
              </a:rPr>
              <a:t> is a design created by a typographer or type designer</a:t>
            </a:r>
            <a:r>
              <a:rPr lang="en-US" sz="2200" dirty="0" smtClean="0">
                <a:solidFill>
                  <a:schemeClr val="bg1"/>
                </a:solidFill>
                <a:latin typeface="Segoe UI" pitchFamily="34" charset="0"/>
                <a:ea typeface="Segoe UI" pitchFamily="34" charset="0"/>
                <a:cs typeface="Segoe UI" pitchFamily="34" charset="0"/>
              </a:rPr>
              <a:t>.</a:t>
            </a:r>
          </a:p>
          <a:p>
            <a:endParaRPr lang="en-US" sz="2200" dirty="0">
              <a:solidFill>
                <a:schemeClr val="bg1"/>
              </a:solidFill>
              <a:latin typeface="Segoe UI" pitchFamily="34" charset="0"/>
              <a:ea typeface="Segoe UI" pitchFamily="34" charset="0"/>
              <a:cs typeface="Segoe UI" pitchFamily="34" charset="0"/>
            </a:endParaRPr>
          </a:p>
          <a:p>
            <a:r>
              <a:rPr lang="en-US" sz="2200" dirty="0">
                <a:solidFill>
                  <a:schemeClr val="bg1"/>
                </a:solidFill>
                <a:latin typeface="Segoe UI" pitchFamily="34" charset="0"/>
                <a:ea typeface="Segoe UI" pitchFamily="34" charset="0"/>
                <a:cs typeface="Segoe UI" pitchFamily="34" charset="0"/>
              </a:rPr>
              <a:t>Designers choose typefaces to create their projects. Each typeface is known by a name, such as </a:t>
            </a:r>
            <a:r>
              <a:rPr lang="en-US" sz="2200" b="1" dirty="0">
                <a:solidFill>
                  <a:schemeClr val="bg1"/>
                </a:solidFill>
                <a:latin typeface="Segoe UI" pitchFamily="34" charset="0"/>
                <a:ea typeface="Segoe UI" pitchFamily="34" charset="0"/>
                <a:cs typeface="Segoe UI" pitchFamily="34" charset="0"/>
              </a:rPr>
              <a:t>Helvetica, Arial, Times New Roman, </a:t>
            </a:r>
            <a:r>
              <a:rPr lang="en-US" sz="2200" dirty="0">
                <a:solidFill>
                  <a:schemeClr val="bg1"/>
                </a:solidFill>
                <a:latin typeface="Segoe UI" pitchFamily="34" charset="0"/>
                <a:ea typeface="Segoe UI" pitchFamily="34" charset="0"/>
                <a:cs typeface="Segoe UI" pitchFamily="34" charset="0"/>
              </a:rPr>
              <a:t>etc. </a:t>
            </a:r>
            <a:endParaRPr lang="en-US" sz="2200" dirty="0" smtClean="0">
              <a:solidFill>
                <a:schemeClr val="bg1"/>
              </a:solidFill>
              <a:latin typeface="Segoe UI" pitchFamily="34" charset="0"/>
              <a:ea typeface="Segoe UI" pitchFamily="34" charset="0"/>
              <a:cs typeface="Segoe UI" pitchFamily="34" charset="0"/>
            </a:endParaRPr>
          </a:p>
          <a:p>
            <a:endParaRPr lang="en-US" sz="2200" dirty="0">
              <a:solidFill>
                <a:schemeClr val="bg1"/>
              </a:solidFill>
              <a:latin typeface="Segoe UI" pitchFamily="34" charset="0"/>
              <a:ea typeface="Segoe UI" pitchFamily="34" charset="0"/>
              <a:cs typeface="Segoe UI" pitchFamily="34" charset="0"/>
            </a:endParaRPr>
          </a:p>
          <a:p>
            <a:r>
              <a:rPr lang="en-US" sz="2200" dirty="0" smtClean="0">
                <a:solidFill>
                  <a:schemeClr val="bg1"/>
                </a:solidFill>
                <a:latin typeface="Segoe UI" pitchFamily="34" charset="0"/>
                <a:ea typeface="Segoe UI" pitchFamily="34" charset="0"/>
                <a:cs typeface="Segoe UI" pitchFamily="34" charset="0"/>
              </a:rPr>
              <a:t>The </a:t>
            </a:r>
            <a:r>
              <a:rPr lang="en-US" sz="2200" dirty="0">
                <a:solidFill>
                  <a:schemeClr val="bg1"/>
                </a:solidFill>
                <a:latin typeface="Segoe UI" pitchFamily="34" charset="0"/>
                <a:ea typeface="Segoe UI" pitchFamily="34" charset="0"/>
                <a:cs typeface="Segoe UI" pitchFamily="34" charset="0"/>
              </a:rPr>
              <a:t>term </a:t>
            </a:r>
            <a:r>
              <a:rPr lang="en-US" sz="2200" b="1" dirty="0">
                <a:solidFill>
                  <a:schemeClr val="bg1"/>
                </a:solidFill>
                <a:latin typeface="Segoe UI" pitchFamily="34" charset="0"/>
                <a:ea typeface="Segoe UI" pitchFamily="34" charset="0"/>
                <a:cs typeface="Segoe UI" pitchFamily="34" charset="0"/>
              </a:rPr>
              <a:t>“typeface” </a:t>
            </a:r>
            <a:r>
              <a:rPr lang="en-US" sz="2200" dirty="0">
                <a:solidFill>
                  <a:schemeClr val="bg1"/>
                </a:solidFill>
                <a:latin typeface="Segoe UI" pitchFamily="34" charset="0"/>
                <a:ea typeface="Segoe UI" pitchFamily="34" charset="0"/>
                <a:cs typeface="Segoe UI" pitchFamily="34" charset="0"/>
              </a:rPr>
              <a:t>originated from movable type, whose blocks of wood or metal each contain a relief image of a character on one surface (the “face”).</a:t>
            </a:r>
          </a:p>
        </p:txBody>
      </p:sp>
      <p:sp>
        <p:nvSpPr>
          <p:cNvPr id="9" name="TextBox 8"/>
          <p:cNvSpPr txBox="1"/>
          <p:nvPr/>
        </p:nvSpPr>
        <p:spPr>
          <a:xfrm>
            <a:off x="2019300" y="152400"/>
            <a:ext cx="49149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solidFill>
                  <a:srgbClr val="85EAEF"/>
                </a:solidFill>
              </a:rPr>
              <a:t>Typeface  </a:t>
            </a:r>
            <a:r>
              <a:rPr lang="en-US" dirty="0">
                <a:solidFill>
                  <a:srgbClr val="85EAEF"/>
                </a:solidFill>
              </a:rPr>
              <a:t>Vs Fonts</a:t>
            </a:r>
          </a:p>
        </p:txBody>
      </p:sp>
      <p:sp>
        <p:nvSpPr>
          <p:cNvPr id="2" name="Slide Number Placeholder 1"/>
          <p:cNvSpPr>
            <a:spLocks noGrp="1"/>
          </p:cNvSpPr>
          <p:nvPr>
            <p:ph type="sldNum" sz="quarter" idx="12"/>
          </p:nvPr>
        </p:nvSpPr>
        <p:spPr/>
        <p:txBody>
          <a:bodyPr/>
          <a:lstStyle/>
          <a:p>
            <a:fld id="{C902FF06-DDA9-414F-888E-5E37053DDDFB}" type="slidenum">
              <a:rPr lang="en-US" smtClean="0"/>
              <a:pPr/>
              <a:t>12</a:t>
            </a:fld>
            <a:endParaRPr lang="en-US"/>
          </a:p>
        </p:txBody>
      </p:sp>
    </p:spTree>
    <p:extLst>
      <p:ext uri="{BB962C8B-B14F-4D97-AF65-F5344CB8AC3E}">
        <p14:creationId xmlns:p14="http://schemas.microsoft.com/office/powerpoint/2010/main" val="297351397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19300" y="152400"/>
            <a:ext cx="4914900" cy="646331"/>
          </a:xfrm>
          <a:prstGeom prst="rect">
            <a:avLst/>
          </a:prstGeom>
          <a:noFill/>
        </p:spPr>
        <p:txBody>
          <a:bodyPr wrap="square" rtlCol="0">
            <a:spAutoFit/>
          </a:bodyPr>
          <a:lstStyle>
            <a:defPPr>
              <a:defRPr lang="en-US"/>
            </a:defPPr>
            <a:lvl1pPr algn="ctr">
              <a:defRPr sz="3600">
                <a:solidFill>
                  <a:srgbClr val="85EAEF"/>
                </a:solidFill>
                <a:latin typeface="Myriad Pro" pitchFamily="34" charset="0"/>
                <a:cs typeface="Myriad Arabic" pitchFamily="50" charset="-78"/>
              </a:defRPr>
            </a:lvl1pPr>
          </a:lstStyle>
          <a:p>
            <a:r>
              <a:rPr lang="en-US" dirty="0" smtClean="0"/>
              <a:t>Typeface  </a:t>
            </a:r>
            <a:r>
              <a:rPr lang="en-US" dirty="0"/>
              <a:t>Vs Fonts</a:t>
            </a:r>
          </a:p>
        </p:txBody>
      </p:sp>
      <p:sp>
        <p:nvSpPr>
          <p:cNvPr id="8" name="TextBox 7"/>
          <p:cNvSpPr txBox="1"/>
          <p:nvPr/>
        </p:nvSpPr>
        <p:spPr>
          <a:xfrm>
            <a:off x="1905000" y="1526262"/>
            <a:ext cx="5676900" cy="4493538"/>
          </a:xfrm>
          <a:prstGeom prst="rect">
            <a:avLst/>
          </a:prstGeom>
          <a:noFill/>
        </p:spPr>
        <p:txBody>
          <a:bodyPr wrap="square" rtlCol="0">
            <a:spAutoFit/>
          </a:bodyPr>
          <a:lstStyle/>
          <a:p>
            <a:r>
              <a:rPr lang="en-US" sz="2200" dirty="0" smtClean="0">
                <a:solidFill>
                  <a:schemeClr val="bg1"/>
                </a:solidFill>
                <a:latin typeface="Segoe UI" pitchFamily="34" charset="0"/>
                <a:ea typeface="Segoe UI" pitchFamily="34" charset="0"/>
                <a:cs typeface="Segoe UI" pitchFamily="34" charset="0"/>
              </a:rPr>
              <a:t>A font is the digital representation of a typeface.</a:t>
            </a:r>
          </a:p>
          <a:p>
            <a:endParaRPr lang="en-US" sz="2200" dirty="0" smtClean="0">
              <a:solidFill>
                <a:schemeClr val="bg1"/>
              </a:solidFill>
              <a:latin typeface="Segoe UI" pitchFamily="34" charset="0"/>
              <a:ea typeface="Segoe UI" pitchFamily="34" charset="0"/>
              <a:cs typeface="Segoe UI" pitchFamily="34" charset="0"/>
            </a:endParaRPr>
          </a:p>
          <a:p>
            <a:r>
              <a:rPr lang="en-US" sz="2200" dirty="0" smtClean="0">
                <a:solidFill>
                  <a:schemeClr val="bg1"/>
                </a:solidFill>
                <a:latin typeface="Segoe UI" pitchFamily="34" charset="0"/>
                <a:ea typeface="Segoe UI" pitchFamily="34" charset="0"/>
                <a:cs typeface="Segoe UI" pitchFamily="34" charset="0"/>
              </a:rPr>
              <a:t> It is a collection of all the characters of a typeface in one size (12pt/1in) and one style (bold/italic). </a:t>
            </a:r>
          </a:p>
          <a:p>
            <a:endParaRPr lang="en-US" sz="2200" dirty="0" smtClean="0">
              <a:solidFill>
                <a:schemeClr val="bg1"/>
              </a:solidFill>
              <a:latin typeface="Segoe UI" pitchFamily="34" charset="0"/>
              <a:ea typeface="Segoe UI" pitchFamily="34" charset="0"/>
              <a:cs typeface="Segoe UI" pitchFamily="34" charset="0"/>
            </a:endParaRPr>
          </a:p>
          <a:p>
            <a:r>
              <a:rPr lang="en-US" sz="2200" dirty="0" smtClean="0">
                <a:solidFill>
                  <a:schemeClr val="bg1"/>
                </a:solidFill>
                <a:latin typeface="Segoe UI" pitchFamily="34" charset="0"/>
                <a:ea typeface="Segoe UI" pitchFamily="34" charset="0"/>
                <a:cs typeface="Segoe UI" pitchFamily="34" charset="0"/>
              </a:rPr>
              <a:t>For example, Arial in 12pt size is a font, Arial in 18pt size is a font, and Arial bold in 24pt is also a font. </a:t>
            </a:r>
          </a:p>
          <a:p>
            <a:endParaRPr lang="en-US" sz="2200" dirty="0" smtClean="0">
              <a:solidFill>
                <a:schemeClr val="bg1"/>
              </a:solidFill>
              <a:latin typeface="Segoe UI" pitchFamily="34" charset="0"/>
              <a:ea typeface="Segoe UI" pitchFamily="34" charset="0"/>
              <a:cs typeface="Segoe UI" pitchFamily="34" charset="0"/>
            </a:endParaRPr>
          </a:p>
          <a:p>
            <a:r>
              <a:rPr lang="en-US" sz="2200" dirty="0" smtClean="0">
                <a:solidFill>
                  <a:schemeClr val="bg1"/>
                </a:solidFill>
                <a:latin typeface="Segoe UI" pitchFamily="34" charset="0"/>
                <a:ea typeface="Segoe UI" pitchFamily="34" charset="0"/>
                <a:cs typeface="Segoe UI" pitchFamily="34" charset="0"/>
              </a:rPr>
              <a:t>Adobe's type glossary lists a font as “one weight, width, and style of a typeface.”</a:t>
            </a:r>
            <a:endParaRPr lang="en-US" sz="2200" dirty="0">
              <a:solidFill>
                <a:schemeClr val="bg1"/>
              </a:solidFill>
              <a:latin typeface="Segoe UI" pitchFamily="34" charset="0"/>
              <a:ea typeface="Segoe UI" pitchFamily="34" charset="0"/>
              <a:cs typeface="Segoe UI" pitchFamily="34" charset="0"/>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13</a:t>
            </a:fld>
            <a:endParaRPr lang="en-US"/>
          </a:p>
        </p:txBody>
      </p:sp>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5051"/>
            <a:ext cx="9144000" cy="3187898"/>
          </a:xfrm>
          <a:prstGeom prst="rect">
            <a:avLst/>
          </a:prstGeom>
        </p:spPr>
      </p:pic>
      <p:grpSp>
        <p:nvGrpSpPr>
          <p:cNvPr id="61" name="Group 60"/>
          <p:cNvGrpSpPr/>
          <p:nvPr/>
        </p:nvGrpSpPr>
        <p:grpSpPr>
          <a:xfrm>
            <a:off x="168900" y="3505200"/>
            <a:ext cx="1126500" cy="307777"/>
            <a:chOff x="168900" y="3505200"/>
            <a:chExt cx="1126500" cy="307777"/>
          </a:xfrm>
        </p:grpSpPr>
        <p:sp>
          <p:nvSpPr>
            <p:cNvPr id="3" name="Oval 2"/>
            <p:cNvSpPr/>
            <p:nvPr/>
          </p:nvSpPr>
          <p:spPr>
            <a:xfrm>
              <a:off x="990600" y="3505200"/>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68900" y="3505200"/>
              <a:ext cx="821700"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Bracket</a:t>
              </a:r>
              <a:endParaRPr lang="en-US" sz="1400" b="1" dirty="0">
                <a:solidFill>
                  <a:schemeClr val="tx1">
                    <a:lumMod val="65000"/>
                    <a:lumOff val="35000"/>
                  </a:schemeClr>
                </a:solidFill>
                <a:latin typeface="Segoe UI" pitchFamily="34" charset="0"/>
                <a:ea typeface="Segoe UI" pitchFamily="34" charset="0"/>
                <a:cs typeface="Segoe UI" pitchFamily="34" charset="0"/>
              </a:endParaRPr>
            </a:p>
          </p:txBody>
        </p:sp>
      </p:grpSp>
      <p:sp>
        <p:nvSpPr>
          <p:cNvPr id="5" name="Slide Number Placeholder 4"/>
          <p:cNvSpPr>
            <a:spLocks noGrp="1"/>
          </p:cNvSpPr>
          <p:nvPr>
            <p:ph type="sldNum" sz="quarter" idx="12"/>
          </p:nvPr>
        </p:nvSpPr>
        <p:spPr/>
        <p:txBody>
          <a:bodyPr/>
          <a:lstStyle/>
          <a:p>
            <a:fld id="{C902FF06-DDA9-414F-888E-5E37053DDDFB}" type="slidenum">
              <a:rPr lang="en-US" smtClean="0"/>
              <a:pPr/>
              <a:t>14</a:t>
            </a:fld>
            <a:endParaRPr lang="en-US"/>
          </a:p>
        </p:txBody>
      </p:sp>
      <p:grpSp>
        <p:nvGrpSpPr>
          <p:cNvPr id="62" name="Group 61"/>
          <p:cNvGrpSpPr/>
          <p:nvPr/>
        </p:nvGrpSpPr>
        <p:grpSpPr>
          <a:xfrm>
            <a:off x="1066800" y="2286000"/>
            <a:ext cx="911596" cy="914400"/>
            <a:chOff x="1066800" y="2286000"/>
            <a:chExt cx="911596" cy="914400"/>
          </a:xfrm>
        </p:grpSpPr>
        <p:sp>
          <p:nvSpPr>
            <p:cNvPr id="8" name="TextBox 7"/>
            <p:cNvSpPr txBox="1"/>
            <p:nvPr/>
          </p:nvSpPr>
          <p:spPr>
            <a:xfrm>
              <a:off x="1066800" y="2286000"/>
              <a:ext cx="911596"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Crossbar</a:t>
              </a:r>
            </a:p>
          </p:txBody>
        </p:sp>
        <p:cxnSp>
          <p:nvCxnSpPr>
            <p:cNvPr id="12" name="Straight Arrow Connector 11"/>
            <p:cNvCxnSpPr/>
            <p:nvPr/>
          </p:nvCxnSpPr>
          <p:spPr>
            <a:xfrm>
              <a:off x="1524000" y="2593777"/>
              <a:ext cx="0" cy="606623"/>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910157" y="2587823"/>
            <a:ext cx="761129" cy="482137"/>
            <a:chOff x="1910157" y="2587823"/>
            <a:chExt cx="761129" cy="482137"/>
          </a:xfrm>
        </p:grpSpPr>
        <p:sp>
          <p:nvSpPr>
            <p:cNvPr id="13" name="TextBox 12"/>
            <p:cNvSpPr txBox="1"/>
            <p:nvPr/>
          </p:nvSpPr>
          <p:spPr>
            <a:xfrm>
              <a:off x="2057400" y="2587823"/>
              <a:ext cx="613886"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Stem</a:t>
              </a:r>
            </a:p>
          </p:txBody>
        </p:sp>
        <p:cxnSp>
          <p:nvCxnSpPr>
            <p:cNvPr id="14" name="Straight Arrow Connector 13"/>
            <p:cNvCxnSpPr/>
            <p:nvPr/>
          </p:nvCxnSpPr>
          <p:spPr>
            <a:xfrm flipH="1">
              <a:off x="1910157" y="2766648"/>
              <a:ext cx="454396" cy="303312"/>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977259" y="2819400"/>
            <a:ext cx="1085761" cy="559909"/>
            <a:chOff x="1977259" y="2819400"/>
            <a:chExt cx="1085761" cy="559909"/>
          </a:xfrm>
        </p:grpSpPr>
        <p:sp>
          <p:nvSpPr>
            <p:cNvPr id="16" name="Oval 15"/>
            <p:cNvSpPr/>
            <p:nvPr/>
          </p:nvSpPr>
          <p:spPr>
            <a:xfrm>
              <a:off x="1977259" y="3074509"/>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145396" y="2819400"/>
              <a:ext cx="917624"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Terminal</a:t>
              </a:r>
            </a:p>
          </p:txBody>
        </p:sp>
      </p:grpSp>
      <p:grpSp>
        <p:nvGrpSpPr>
          <p:cNvPr id="69" name="Group 68"/>
          <p:cNvGrpSpPr/>
          <p:nvPr/>
        </p:nvGrpSpPr>
        <p:grpSpPr>
          <a:xfrm>
            <a:off x="3886200" y="2286000"/>
            <a:ext cx="990600" cy="488257"/>
            <a:chOff x="3886200" y="2286000"/>
            <a:chExt cx="990600" cy="488257"/>
          </a:xfrm>
        </p:grpSpPr>
        <p:cxnSp>
          <p:nvCxnSpPr>
            <p:cNvPr id="18" name="Straight Arrow Connector 17"/>
            <p:cNvCxnSpPr/>
            <p:nvPr/>
          </p:nvCxnSpPr>
          <p:spPr>
            <a:xfrm flipH="1">
              <a:off x="3886200" y="2593777"/>
              <a:ext cx="227198" cy="162986"/>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72000" y="2590800"/>
              <a:ext cx="216223" cy="183457"/>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13075" y="2286000"/>
              <a:ext cx="963725"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Ascender</a:t>
              </a:r>
            </a:p>
          </p:txBody>
        </p:sp>
      </p:grpSp>
      <p:grpSp>
        <p:nvGrpSpPr>
          <p:cNvPr id="65" name="Group 64"/>
          <p:cNvGrpSpPr/>
          <p:nvPr/>
        </p:nvGrpSpPr>
        <p:grpSpPr>
          <a:xfrm>
            <a:off x="3251166" y="3429000"/>
            <a:ext cx="863634" cy="917377"/>
            <a:chOff x="3251166" y="3429000"/>
            <a:chExt cx="863634" cy="917377"/>
          </a:xfrm>
        </p:grpSpPr>
        <p:cxnSp>
          <p:nvCxnSpPr>
            <p:cNvPr id="23" name="Straight Arrow Connector 22"/>
            <p:cNvCxnSpPr/>
            <p:nvPr/>
          </p:nvCxnSpPr>
          <p:spPr>
            <a:xfrm flipV="1">
              <a:off x="3657600" y="3429000"/>
              <a:ext cx="0" cy="68580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1166" y="4038600"/>
              <a:ext cx="863634"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Counter</a:t>
              </a:r>
            </a:p>
          </p:txBody>
        </p:sp>
      </p:grpSp>
      <p:grpSp>
        <p:nvGrpSpPr>
          <p:cNvPr id="66" name="Group 65"/>
          <p:cNvGrpSpPr/>
          <p:nvPr/>
        </p:nvGrpSpPr>
        <p:grpSpPr>
          <a:xfrm>
            <a:off x="3657600" y="3600909"/>
            <a:ext cx="981359" cy="1082245"/>
            <a:chOff x="3657600" y="3600909"/>
            <a:chExt cx="981359" cy="1082245"/>
          </a:xfrm>
        </p:grpSpPr>
        <p:sp>
          <p:nvSpPr>
            <p:cNvPr id="27" name="TextBox 26"/>
            <p:cNvSpPr txBox="1"/>
            <p:nvPr/>
          </p:nvSpPr>
          <p:spPr>
            <a:xfrm>
              <a:off x="3657600" y="4375377"/>
              <a:ext cx="981359"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Link neck</a:t>
              </a:r>
            </a:p>
          </p:txBody>
        </p:sp>
        <p:cxnSp>
          <p:nvCxnSpPr>
            <p:cNvPr id="28" name="Straight Arrow Connector 27"/>
            <p:cNvCxnSpPr/>
            <p:nvPr/>
          </p:nvCxnSpPr>
          <p:spPr>
            <a:xfrm flipV="1">
              <a:off x="4153336" y="3600909"/>
              <a:ext cx="0" cy="784922"/>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114800" y="3725404"/>
            <a:ext cx="1093569" cy="544773"/>
            <a:chOff x="4114800" y="3725404"/>
            <a:chExt cx="1093569" cy="544773"/>
          </a:xfrm>
        </p:grpSpPr>
        <p:sp>
          <p:nvSpPr>
            <p:cNvPr id="29" name="Oval 28"/>
            <p:cNvSpPr/>
            <p:nvPr/>
          </p:nvSpPr>
          <p:spPr>
            <a:xfrm>
              <a:off x="4394937" y="3725404"/>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114800" y="3962400"/>
              <a:ext cx="1093569"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Loop/Lobe</a:t>
              </a:r>
            </a:p>
          </p:txBody>
        </p:sp>
      </p:grpSp>
      <p:grpSp>
        <p:nvGrpSpPr>
          <p:cNvPr id="68" name="Group 67"/>
          <p:cNvGrpSpPr/>
          <p:nvPr/>
        </p:nvGrpSpPr>
        <p:grpSpPr>
          <a:xfrm>
            <a:off x="4191000" y="2816423"/>
            <a:ext cx="484932" cy="536377"/>
            <a:chOff x="4191000" y="2816423"/>
            <a:chExt cx="484932" cy="536377"/>
          </a:xfrm>
        </p:grpSpPr>
        <p:sp>
          <p:nvSpPr>
            <p:cNvPr id="31" name="Oval 30"/>
            <p:cNvSpPr/>
            <p:nvPr/>
          </p:nvSpPr>
          <p:spPr>
            <a:xfrm>
              <a:off x="4371132" y="3048000"/>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4191000" y="2816423"/>
              <a:ext cx="450764"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ear</a:t>
              </a:r>
            </a:p>
          </p:txBody>
        </p:sp>
      </p:grpSp>
      <p:grpSp>
        <p:nvGrpSpPr>
          <p:cNvPr id="70" name="Group 69"/>
          <p:cNvGrpSpPr/>
          <p:nvPr/>
        </p:nvGrpSpPr>
        <p:grpSpPr>
          <a:xfrm>
            <a:off x="4945867" y="2590800"/>
            <a:ext cx="540533" cy="1134604"/>
            <a:chOff x="4945867" y="2590800"/>
            <a:chExt cx="540533" cy="1134604"/>
          </a:xfrm>
        </p:grpSpPr>
        <p:cxnSp>
          <p:nvCxnSpPr>
            <p:cNvPr id="33" name="Straight Arrow Connector 32"/>
            <p:cNvCxnSpPr/>
            <p:nvPr/>
          </p:nvCxnSpPr>
          <p:spPr>
            <a:xfrm>
              <a:off x="5208369" y="2823865"/>
              <a:ext cx="201831" cy="901539"/>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45867" y="2590800"/>
              <a:ext cx="540533"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Axis</a:t>
              </a:r>
            </a:p>
          </p:txBody>
        </p:sp>
      </p:grpSp>
      <p:grpSp>
        <p:nvGrpSpPr>
          <p:cNvPr id="71" name="Group 70"/>
          <p:cNvGrpSpPr/>
          <p:nvPr/>
        </p:nvGrpSpPr>
        <p:grpSpPr>
          <a:xfrm>
            <a:off x="5410200" y="3379309"/>
            <a:ext cx="790707" cy="681168"/>
            <a:chOff x="5410200" y="3379309"/>
            <a:chExt cx="790707" cy="681168"/>
          </a:xfrm>
        </p:grpSpPr>
        <p:sp>
          <p:nvSpPr>
            <p:cNvPr id="37" name="TextBox 36"/>
            <p:cNvSpPr txBox="1"/>
            <p:nvPr/>
          </p:nvSpPr>
          <p:spPr>
            <a:xfrm>
              <a:off x="5597857" y="3752700"/>
              <a:ext cx="603050"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Bowl</a:t>
              </a:r>
            </a:p>
          </p:txBody>
        </p:sp>
        <p:cxnSp>
          <p:nvCxnSpPr>
            <p:cNvPr id="40" name="Straight Arrow Connector 39"/>
            <p:cNvCxnSpPr/>
            <p:nvPr/>
          </p:nvCxnSpPr>
          <p:spPr>
            <a:xfrm flipH="1" flipV="1">
              <a:off x="5410200" y="3379309"/>
              <a:ext cx="489182" cy="44320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669564" y="2774257"/>
            <a:ext cx="942887" cy="590094"/>
            <a:chOff x="6669564" y="2774257"/>
            <a:chExt cx="942887" cy="590094"/>
          </a:xfrm>
        </p:grpSpPr>
        <p:sp>
          <p:nvSpPr>
            <p:cNvPr id="46" name="Oval 45"/>
            <p:cNvSpPr/>
            <p:nvPr/>
          </p:nvSpPr>
          <p:spPr>
            <a:xfrm>
              <a:off x="7086600" y="3059551"/>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6669564" y="2774257"/>
              <a:ext cx="942887"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Shoulder</a:t>
              </a:r>
            </a:p>
          </p:txBody>
        </p:sp>
      </p:grpSp>
      <p:grpSp>
        <p:nvGrpSpPr>
          <p:cNvPr id="76" name="Group 75"/>
          <p:cNvGrpSpPr/>
          <p:nvPr/>
        </p:nvGrpSpPr>
        <p:grpSpPr>
          <a:xfrm>
            <a:off x="7974125" y="2616523"/>
            <a:ext cx="603379" cy="470763"/>
            <a:chOff x="7974125" y="2616523"/>
            <a:chExt cx="603379" cy="470763"/>
          </a:xfrm>
        </p:grpSpPr>
        <p:cxnSp>
          <p:nvCxnSpPr>
            <p:cNvPr id="48" name="Straight Arrow Connector 47"/>
            <p:cNvCxnSpPr/>
            <p:nvPr/>
          </p:nvCxnSpPr>
          <p:spPr>
            <a:xfrm flipH="1">
              <a:off x="7974125" y="2924300"/>
              <a:ext cx="227198" cy="162986"/>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001000" y="2616523"/>
              <a:ext cx="576504"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Serif</a:t>
              </a:r>
            </a:p>
          </p:txBody>
        </p:sp>
      </p:grpSp>
      <p:grpSp>
        <p:nvGrpSpPr>
          <p:cNvPr id="75" name="Group 74"/>
          <p:cNvGrpSpPr/>
          <p:nvPr/>
        </p:nvGrpSpPr>
        <p:grpSpPr>
          <a:xfrm>
            <a:off x="7735001" y="3657600"/>
            <a:ext cx="1255372" cy="307777"/>
            <a:chOff x="7735001" y="3657600"/>
            <a:chExt cx="1255372" cy="307777"/>
          </a:xfrm>
        </p:grpSpPr>
        <p:cxnSp>
          <p:nvCxnSpPr>
            <p:cNvPr id="50" name="Straight Arrow Connector 49"/>
            <p:cNvCxnSpPr/>
            <p:nvPr/>
          </p:nvCxnSpPr>
          <p:spPr>
            <a:xfrm flipH="1">
              <a:off x="7735001" y="3812977"/>
              <a:ext cx="352723"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001000" y="3657600"/>
              <a:ext cx="989373" cy="307777"/>
            </a:xfrm>
            <a:prstGeom prst="rect">
              <a:avLst/>
            </a:prstGeom>
            <a:noFill/>
          </p:spPr>
          <p:txBody>
            <a:bodyPr wrap="none" rtlCol="0">
              <a:spAutoFit/>
            </a:bodyPr>
            <a:lstStyle/>
            <a:p>
              <a:r>
                <a:rPr lang="en-US" sz="1400" b="1" dirty="0" err="1" smtClean="0">
                  <a:solidFill>
                    <a:schemeClr val="tx1">
                      <a:lumMod val="65000"/>
                      <a:lumOff val="35000"/>
                    </a:schemeClr>
                  </a:solidFill>
                  <a:latin typeface="Segoe UI" pitchFamily="34" charset="0"/>
                  <a:ea typeface="Segoe UI" pitchFamily="34" charset="0"/>
                  <a:cs typeface="Segoe UI" pitchFamily="34" charset="0"/>
                </a:rPr>
                <a:t>Decender</a:t>
              </a:r>
              <a:endParaRPr lang="en-US" sz="1400" b="1" dirty="0" smtClean="0">
                <a:solidFill>
                  <a:schemeClr val="tx1">
                    <a:lumMod val="65000"/>
                    <a:lumOff val="35000"/>
                  </a:schemeClr>
                </a:solidFill>
                <a:latin typeface="Segoe UI" pitchFamily="34" charset="0"/>
                <a:ea typeface="Segoe UI" pitchFamily="34" charset="0"/>
                <a:cs typeface="Segoe UI" pitchFamily="34" charset="0"/>
              </a:endParaRPr>
            </a:p>
          </p:txBody>
        </p:sp>
      </p:grpSp>
      <p:grpSp>
        <p:nvGrpSpPr>
          <p:cNvPr id="74" name="Group 73"/>
          <p:cNvGrpSpPr/>
          <p:nvPr/>
        </p:nvGrpSpPr>
        <p:grpSpPr>
          <a:xfrm>
            <a:off x="7065666" y="3810400"/>
            <a:ext cx="584937" cy="544773"/>
            <a:chOff x="7065666" y="3810400"/>
            <a:chExt cx="584937" cy="544773"/>
          </a:xfrm>
        </p:grpSpPr>
        <p:sp>
          <p:nvSpPr>
            <p:cNvPr id="54" name="Oval 53"/>
            <p:cNvSpPr/>
            <p:nvPr/>
          </p:nvSpPr>
          <p:spPr>
            <a:xfrm>
              <a:off x="7345803" y="3810400"/>
              <a:ext cx="304800" cy="3048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7065666" y="4047396"/>
              <a:ext cx="473976"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Tail</a:t>
              </a:r>
            </a:p>
          </p:txBody>
        </p:sp>
      </p:grpSp>
      <p:grpSp>
        <p:nvGrpSpPr>
          <p:cNvPr id="72" name="Group 71"/>
          <p:cNvGrpSpPr/>
          <p:nvPr/>
        </p:nvGrpSpPr>
        <p:grpSpPr>
          <a:xfrm>
            <a:off x="6175475" y="2620368"/>
            <a:ext cx="473078" cy="644381"/>
            <a:chOff x="6175475" y="2620368"/>
            <a:chExt cx="473078" cy="644381"/>
          </a:xfrm>
        </p:grpSpPr>
        <p:cxnSp>
          <p:nvCxnSpPr>
            <p:cNvPr id="43" name="Straight Arrow Connector 42"/>
            <p:cNvCxnSpPr/>
            <p:nvPr/>
          </p:nvCxnSpPr>
          <p:spPr>
            <a:xfrm>
              <a:off x="6477000" y="2854353"/>
              <a:ext cx="152400" cy="410396"/>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175475" y="2620368"/>
              <a:ext cx="473078"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Eye</a:t>
              </a:r>
            </a:p>
          </p:txBody>
        </p:sp>
      </p:grpSp>
      <p:grpSp>
        <p:nvGrpSpPr>
          <p:cNvPr id="80" name="Group 79"/>
          <p:cNvGrpSpPr/>
          <p:nvPr/>
        </p:nvGrpSpPr>
        <p:grpSpPr>
          <a:xfrm>
            <a:off x="90365" y="2590800"/>
            <a:ext cx="8100521" cy="307777"/>
            <a:chOff x="90365" y="2590800"/>
            <a:chExt cx="8100521" cy="307777"/>
          </a:xfrm>
        </p:grpSpPr>
        <p:cxnSp>
          <p:nvCxnSpPr>
            <p:cNvPr id="77" name="Straight Connector 76"/>
            <p:cNvCxnSpPr/>
            <p:nvPr/>
          </p:nvCxnSpPr>
          <p:spPr>
            <a:xfrm>
              <a:off x="990600" y="2854353"/>
              <a:ext cx="72002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0365" y="2590800"/>
              <a:ext cx="1128835"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Cap Height</a:t>
              </a:r>
            </a:p>
          </p:txBody>
        </p:sp>
      </p:grpSp>
      <p:grpSp>
        <p:nvGrpSpPr>
          <p:cNvPr id="82" name="Group 81"/>
          <p:cNvGrpSpPr/>
          <p:nvPr/>
        </p:nvGrpSpPr>
        <p:grpSpPr>
          <a:xfrm>
            <a:off x="228600" y="3505200"/>
            <a:ext cx="7994721" cy="307777"/>
            <a:chOff x="228600" y="3505200"/>
            <a:chExt cx="7994721" cy="307777"/>
          </a:xfrm>
        </p:grpSpPr>
        <p:cxnSp>
          <p:nvCxnSpPr>
            <p:cNvPr id="59" name="Straight Connector 58"/>
            <p:cNvCxnSpPr/>
            <p:nvPr/>
          </p:nvCxnSpPr>
          <p:spPr>
            <a:xfrm>
              <a:off x="1023035" y="3733800"/>
              <a:ext cx="72002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28600" y="3505200"/>
              <a:ext cx="881973" cy="307777"/>
            </a:xfrm>
            <a:prstGeom prst="rect">
              <a:avLst/>
            </a:prstGeom>
            <a:noFill/>
          </p:spPr>
          <p:txBody>
            <a:bodyPr wrap="none" rtlCol="0">
              <a:spAutoFit/>
            </a:bodyPr>
            <a:lstStyle/>
            <a:p>
              <a:r>
                <a:rPr lang="en-US" sz="1400" b="1" dirty="0" smtClean="0">
                  <a:solidFill>
                    <a:schemeClr val="tx1">
                      <a:lumMod val="65000"/>
                      <a:lumOff val="35000"/>
                    </a:schemeClr>
                  </a:solidFill>
                  <a:latin typeface="Segoe UI" pitchFamily="34" charset="0"/>
                  <a:ea typeface="Segoe UI" pitchFamily="34" charset="0"/>
                  <a:cs typeface="Segoe UI" pitchFamily="34" charset="0"/>
                </a:rPr>
                <a:t>Baseline</a:t>
              </a:r>
            </a:p>
          </p:txBody>
        </p:sp>
      </p:grpSp>
      <p:sp>
        <p:nvSpPr>
          <p:cNvPr id="78" name="TextBox 77"/>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Basics of  Typography</a:t>
            </a:r>
            <a:endParaRPr lang="en-US" dirty="0"/>
          </a:p>
        </p:txBody>
      </p:sp>
    </p:spTree>
    <p:extLst>
      <p:ext uri="{BB962C8B-B14F-4D97-AF65-F5344CB8AC3E}">
        <p14:creationId xmlns:p14="http://schemas.microsoft.com/office/powerpoint/2010/main" val="2926946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80"/>
                                        </p:tgtEl>
                                        <p:attrNameLst>
                                          <p:attrName>ppt_x</p:attrName>
                                        </p:attrNameLst>
                                      </p:cBhvr>
                                      <p:tavLst>
                                        <p:tav tm="0">
                                          <p:val>
                                            <p:strVal val="ppt_x"/>
                                          </p:val>
                                        </p:tav>
                                        <p:tav tm="100000">
                                          <p:val>
                                            <p:strVal val="ppt_x"/>
                                          </p:val>
                                        </p:tav>
                                      </p:tavLst>
                                    </p:anim>
                                    <p:anim calcmode="lin" valueType="num">
                                      <p:cBhvr additive="base">
                                        <p:cTn id="12" dur="500"/>
                                        <p:tgtEl>
                                          <p:spTgt spid="80"/>
                                        </p:tgtEl>
                                        <p:attrNameLst>
                                          <p:attrName>ppt_y</p:attrName>
                                        </p:attrNameLst>
                                      </p:cBhvr>
                                      <p:tavLst>
                                        <p:tav tm="0">
                                          <p:val>
                                            <p:strVal val="ppt_y"/>
                                          </p:val>
                                        </p:tav>
                                        <p:tav tm="100000">
                                          <p:val>
                                            <p:strVal val="1+ppt_h/2"/>
                                          </p:val>
                                        </p:tav>
                                      </p:tavLst>
                                    </p:anim>
                                    <p:set>
                                      <p:cBhvr>
                                        <p:cTn id="13" dur="1" fill="hold">
                                          <p:stCondLst>
                                            <p:cond delay="499"/>
                                          </p:stCondLst>
                                        </p:cTn>
                                        <p:tgtEl>
                                          <p:spTgt spid="8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82"/>
                                        </p:tgtEl>
                                        <p:attrNameLst>
                                          <p:attrName>ppt_x</p:attrName>
                                        </p:attrNameLst>
                                      </p:cBhvr>
                                      <p:tavLst>
                                        <p:tav tm="0">
                                          <p:val>
                                            <p:strVal val="ppt_x"/>
                                          </p:val>
                                        </p:tav>
                                        <p:tav tm="100000">
                                          <p:val>
                                            <p:strVal val="ppt_x"/>
                                          </p:val>
                                        </p:tav>
                                      </p:tavLst>
                                    </p:anim>
                                    <p:anim calcmode="lin" valueType="num">
                                      <p:cBhvr additive="base">
                                        <p:cTn id="23" dur="500"/>
                                        <p:tgtEl>
                                          <p:spTgt spid="82"/>
                                        </p:tgtEl>
                                        <p:attrNameLst>
                                          <p:attrName>ppt_y</p:attrName>
                                        </p:attrNameLst>
                                      </p:cBhvr>
                                      <p:tavLst>
                                        <p:tav tm="0">
                                          <p:val>
                                            <p:strVal val="ppt_y"/>
                                          </p:val>
                                        </p:tav>
                                        <p:tav tm="100000">
                                          <p:val>
                                            <p:strVal val="1+ppt_h/2"/>
                                          </p:val>
                                        </p:tav>
                                      </p:tavLst>
                                    </p:anim>
                                    <p:set>
                                      <p:cBhvr>
                                        <p:cTn id="24" dur="1" fill="hold">
                                          <p:stCondLst>
                                            <p:cond delay="499"/>
                                          </p:stCondLst>
                                        </p:cTn>
                                        <p:tgtEl>
                                          <p:spTgt spid="8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61"/>
                                        </p:tgtEl>
                                        <p:attrNameLst>
                                          <p:attrName>ppt_x</p:attrName>
                                        </p:attrNameLst>
                                      </p:cBhvr>
                                      <p:tavLst>
                                        <p:tav tm="0">
                                          <p:val>
                                            <p:strVal val="ppt_x"/>
                                          </p:val>
                                        </p:tav>
                                        <p:tav tm="100000">
                                          <p:val>
                                            <p:strVal val="ppt_x"/>
                                          </p:val>
                                        </p:tav>
                                      </p:tavLst>
                                    </p:anim>
                                    <p:anim calcmode="lin" valueType="num">
                                      <p:cBhvr additive="base">
                                        <p:cTn id="34" dur="500"/>
                                        <p:tgtEl>
                                          <p:spTgt spid="61"/>
                                        </p:tgtEl>
                                        <p:attrNameLst>
                                          <p:attrName>ppt_y</p:attrName>
                                        </p:attrNameLst>
                                      </p:cBhvr>
                                      <p:tavLst>
                                        <p:tav tm="0">
                                          <p:val>
                                            <p:strVal val="ppt_y"/>
                                          </p:val>
                                        </p:tav>
                                        <p:tav tm="100000">
                                          <p:val>
                                            <p:strVal val="1+ppt_h/2"/>
                                          </p:val>
                                        </p:tav>
                                      </p:tavLst>
                                    </p:anim>
                                    <p:set>
                                      <p:cBhvr>
                                        <p:cTn id="35" dur="1" fill="hold">
                                          <p:stCondLst>
                                            <p:cond delay="499"/>
                                          </p:stCondLst>
                                        </p:cTn>
                                        <p:tgtEl>
                                          <p:spTgt spid="6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62"/>
                                        </p:tgtEl>
                                        <p:attrNameLst>
                                          <p:attrName>ppt_x</p:attrName>
                                        </p:attrNameLst>
                                      </p:cBhvr>
                                      <p:tavLst>
                                        <p:tav tm="0">
                                          <p:val>
                                            <p:strVal val="ppt_x"/>
                                          </p:val>
                                        </p:tav>
                                        <p:tav tm="100000">
                                          <p:val>
                                            <p:strVal val="ppt_x"/>
                                          </p:val>
                                        </p:tav>
                                      </p:tavLst>
                                    </p:anim>
                                    <p:anim calcmode="lin" valueType="num">
                                      <p:cBhvr additive="base">
                                        <p:cTn id="45" dur="500"/>
                                        <p:tgtEl>
                                          <p:spTgt spid="62"/>
                                        </p:tgtEl>
                                        <p:attrNameLst>
                                          <p:attrName>ppt_y</p:attrName>
                                        </p:attrNameLst>
                                      </p:cBhvr>
                                      <p:tavLst>
                                        <p:tav tm="0">
                                          <p:val>
                                            <p:strVal val="ppt_y"/>
                                          </p:val>
                                        </p:tav>
                                        <p:tav tm="100000">
                                          <p:val>
                                            <p:strVal val="1+ppt_h/2"/>
                                          </p:val>
                                        </p:tav>
                                      </p:tavLst>
                                    </p:anim>
                                    <p:set>
                                      <p:cBhvr>
                                        <p:cTn id="46" dur="1" fill="hold">
                                          <p:stCondLst>
                                            <p:cond delay="499"/>
                                          </p:stCondLst>
                                        </p:cTn>
                                        <p:tgtEl>
                                          <p:spTgt spid="6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nodeType="clickEffect">
                                  <p:stCondLst>
                                    <p:cond delay="0"/>
                                  </p:stCondLst>
                                  <p:childTnLst>
                                    <p:anim calcmode="lin" valueType="num">
                                      <p:cBhvr additive="base">
                                        <p:cTn id="55" dur="500"/>
                                        <p:tgtEl>
                                          <p:spTgt spid="63"/>
                                        </p:tgtEl>
                                        <p:attrNameLst>
                                          <p:attrName>ppt_x</p:attrName>
                                        </p:attrNameLst>
                                      </p:cBhvr>
                                      <p:tavLst>
                                        <p:tav tm="0">
                                          <p:val>
                                            <p:strVal val="ppt_x"/>
                                          </p:val>
                                        </p:tav>
                                        <p:tav tm="100000">
                                          <p:val>
                                            <p:strVal val="ppt_x"/>
                                          </p:val>
                                        </p:tav>
                                      </p:tavLst>
                                    </p:anim>
                                    <p:anim calcmode="lin" valueType="num">
                                      <p:cBhvr additive="base">
                                        <p:cTn id="56" dur="500"/>
                                        <p:tgtEl>
                                          <p:spTgt spid="63"/>
                                        </p:tgtEl>
                                        <p:attrNameLst>
                                          <p:attrName>ppt_y</p:attrName>
                                        </p:attrNameLst>
                                      </p:cBhvr>
                                      <p:tavLst>
                                        <p:tav tm="0">
                                          <p:val>
                                            <p:strVal val="ppt_y"/>
                                          </p:val>
                                        </p:tav>
                                        <p:tav tm="100000">
                                          <p:val>
                                            <p:strVal val="1+ppt_h/2"/>
                                          </p:val>
                                        </p:tav>
                                      </p:tavLst>
                                    </p:anim>
                                    <p:set>
                                      <p:cBhvr>
                                        <p:cTn id="57" dur="1" fill="hold">
                                          <p:stCondLst>
                                            <p:cond delay="499"/>
                                          </p:stCondLst>
                                        </p:cTn>
                                        <p:tgtEl>
                                          <p:spTgt spid="6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64"/>
                                        </p:tgtEl>
                                        <p:attrNameLst>
                                          <p:attrName>ppt_x</p:attrName>
                                        </p:attrNameLst>
                                      </p:cBhvr>
                                      <p:tavLst>
                                        <p:tav tm="0">
                                          <p:val>
                                            <p:strVal val="ppt_x"/>
                                          </p:val>
                                        </p:tav>
                                        <p:tav tm="100000">
                                          <p:val>
                                            <p:strVal val="ppt_x"/>
                                          </p:val>
                                        </p:tav>
                                      </p:tavLst>
                                    </p:anim>
                                    <p:anim calcmode="lin" valueType="num">
                                      <p:cBhvr additive="base">
                                        <p:cTn id="67" dur="500"/>
                                        <p:tgtEl>
                                          <p:spTgt spid="64"/>
                                        </p:tgtEl>
                                        <p:attrNameLst>
                                          <p:attrName>ppt_y</p:attrName>
                                        </p:attrNameLst>
                                      </p:cBhvr>
                                      <p:tavLst>
                                        <p:tav tm="0">
                                          <p:val>
                                            <p:strVal val="ppt_y"/>
                                          </p:val>
                                        </p:tav>
                                        <p:tav tm="100000">
                                          <p:val>
                                            <p:strVal val="1+ppt_h/2"/>
                                          </p:val>
                                        </p:tav>
                                      </p:tavLst>
                                    </p:anim>
                                    <p:set>
                                      <p:cBhvr>
                                        <p:cTn id="68" dur="1" fill="hold">
                                          <p:stCondLst>
                                            <p:cond delay="499"/>
                                          </p:stCondLst>
                                        </p:cTn>
                                        <p:tgtEl>
                                          <p:spTgt spid="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69"/>
                                        </p:tgtEl>
                                        <p:attrNameLst>
                                          <p:attrName>ppt_x</p:attrName>
                                        </p:attrNameLst>
                                      </p:cBhvr>
                                      <p:tavLst>
                                        <p:tav tm="0">
                                          <p:val>
                                            <p:strVal val="ppt_x"/>
                                          </p:val>
                                        </p:tav>
                                        <p:tav tm="100000">
                                          <p:val>
                                            <p:strVal val="ppt_x"/>
                                          </p:val>
                                        </p:tav>
                                      </p:tavLst>
                                    </p:anim>
                                    <p:anim calcmode="lin" valueType="num">
                                      <p:cBhvr additive="base">
                                        <p:cTn id="78" dur="500"/>
                                        <p:tgtEl>
                                          <p:spTgt spid="69"/>
                                        </p:tgtEl>
                                        <p:attrNameLst>
                                          <p:attrName>ppt_y</p:attrName>
                                        </p:attrNameLst>
                                      </p:cBhvr>
                                      <p:tavLst>
                                        <p:tav tm="0">
                                          <p:val>
                                            <p:strVal val="ppt_y"/>
                                          </p:val>
                                        </p:tav>
                                        <p:tav tm="100000">
                                          <p:val>
                                            <p:strVal val="1+ppt_h/2"/>
                                          </p:val>
                                        </p:tav>
                                      </p:tavLst>
                                    </p:anim>
                                    <p:set>
                                      <p:cBhvr>
                                        <p:cTn id="79" dur="1" fill="hold">
                                          <p:stCondLst>
                                            <p:cond delay="499"/>
                                          </p:stCondLst>
                                        </p:cTn>
                                        <p:tgtEl>
                                          <p:spTgt spid="6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nodeType="clickEffect">
                                  <p:stCondLst>
                                    <p:cond delay="0"/>
                                  </p:stCondLst>
                                  <p:childTnLst>
                                    <p:anim calcmode="lin" valueType="num">
                                      <p:cBhvr additive="base">
                                        <p:cTn id="88" dur="500"/>
                                        <p:tgtEl>
                                          <p:spTgt spid="68"/>
                                        </p:tgtEl>
                                        <p:attrNameLst>
                                          <p:attrName>ppt_x</p:attrName>
                                        </p:attrNameLst>
                                      </p:cBhvr>
                                      <p:tavLst>
                                        <p:tav tm="0">
                                          <p:val>
                                            <p:strVal val="ppt_x"/>
                                          </p:val>
                                        </p:tav>
                                        <p:tav tm="100000">
                                          <p:val>
                                            <p:strVal val="ppt_x"/>
                                          </p:val>
                                        </p:tav>
                                      </p:tavLst>
                                    </p:anim>
                                    <p:anim calcmode="lin" valueType="num">
                                      <p:cBhvr additive="base">
                                        <p:cTn id="89" dur="500"/>
                                        <p:tgtEl>
                                          <p:spTgt spid="68"/>
                                        </p:tgtEl>
                                        <p:attrNameLst>
                                          <p:attrName>ppt_y</p:attrName>
                                        </p:attrNameLst>
                                      </p:cBhvr>
                                      <p:tavLst>
                                        <p:tav tm="0">
                                          <p:val>
                                            <p:strVal val="ppt_y"/>
                                          </p:val>
                                        </p:tav>
                                        <p:tav tm="100000">
                                          <p:val>
                                            <p:strVal val="1+ppt_h/2"/>
                                          </p:val>
                                        </p:tav>
                                      </p:tavLst>
                                    </p:anim>
                                    <p:set>
                                      <p:cBhvr>
                                        <p:cTn id="90" dur="1" fill="hold">
                                          <p:stCondLst>
                                            <p:cond delay="499"/>
                                          </p:stCondLst>
                                        </p:cTn>
                                        <p:tgtEl>
                                          <p:spTgt spid="6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xit" presetSubtype="4" fill="hold" nodeType="clickEffect">
                                  <p:stCondLst>
                                    <p:cond delay="0"/>
                                  </p:stCondLst>
                                  <p:childTnLst>
                                    <p:anim calcmode="lin" valueType="num">
                                      <p:cBhvr additive="base">
                                        <p:cTn id="99" dur="500"/>
                                        <p:tgtEl>
                                          <p:spTgt spid="65"/>
                                        </p:tgtEl>
                                        <p:attrNameLst>
                                          <p:attrName>ppt_x</p:attrName>
                                        </p:attrNameLst>
                                      </p:cBhvr>
                                      <p:tavLst>
                                        <p:tav tm="0">
                                          <p:val>
                                            <p:strVal val="ppt_x"/>
                                          </p:val>
                                        </p:tav>
                                        <p:tav tm="100000">
                                          <p:val>
                                            <p:strVal val="ppt_x"/>
                                          </p:val>
                                        </p:tav>
                                      </p:tavLst>
                                    </p:anim>
                                    <p:anim calcmode="lin" valueType="num">
                                      <p:cBhvr additive="base">
                                        <p:cTn id="100" dur="500"/>
                                        <p:tgtEl>
                                          <p:spTgt spid="65"/>
                                        </p:tgtEl>
                                        <p:attrNameLst>
                                          <p:attrName>ppt_y</p:attrName>
                                        </p:attrNameLst>
                                      </p:cBhvr>
                                      <p:tavLst>
                                        <p:tav tm="0">
                                          <p:val>
                                            <p:strVal val="ppt_y"/>
                                          </p:val>
                                        </p:tav>
                                        <p:tav tm="100000">
                                          <p:val>
                                            <p:strVal val="1+ppt_h/2"/>
                                          </p:val>
                                        </p:tav>
                                      </p:tavLst>
                                    </p:anim>
                                    <p:set>
                                      <p:cBhvr>
                                        <p:cTn id="101" dur="1" fill="hold">
                                          <p:stCondLst>
                                            <p:cond delay="499"/>
                                          </p:stCondLst>
                                        </p:cTn>
                                        <p:tgtEl>
                                          <p:spTgt spid="6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500"/>
                                        <p:tgtEl>
                                          <p:spTgt spid="66"/>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xit" presetSubtype="4" fill="hold" nodeType="clickEffect">
                                  <p:stCondLst>
                                    <p:cond delay="0"/>
                                  </p:stCondLst>
                                  <p:childTnLst>
                                    <p:anim calcmode="lin" valueType="num">
                                      <p:cBhvr additive="base">
                                        <p:cTn id="110" dur="500"/>
                                        <p:tgtEl>
                                          <p:spTgt spid="66"/>
                                        </p:tgtEl>
                                        <p:attrNameLst>
                                          <p:attrName>ppt_x</p:attrName>
                                        </p:attrNameLst>
                                      </p:cBhvr>
                                      <p:tavLst>
                                        <p:tav tm="0">
                                          <p:val>
                                            <p:strVal val="ppt_x"/>
                                          </p:val>
                                        </p:tav>
                                        <p:tav tm="100000">
                                          <p:val>
                                            <p:strVal val="ppt_x"/>
                                          </p:val>
                                        </p:tav>
                                      </p:tavLst>
                                    </p:anim>
                                    <p:anim calcmode="lin" valueType="num">
                                      <p:cBhvr additive="base">
                                        <p:cTn id="111" dur="500"/>
                                        <p:tgtEl>
                                          <p:spTgt spid="66"/>
                                        </p:tgtEl>
                                        <p:attrNameLst>
                                          <p:attrName>ppt_y</p:attrName>
                                        </p:attrNameLst>
                                      </p:cBhvr>
                                      <p:tavLst>
                                        <p:tav tm="0">
                                          <p:val>
                                            <p:strVal val="ppt_y"/>
                                          </p:val>
                                        </p:tav>
                                        <p:tav tm="100000">
                                          <p:val>
                                            <p:strVal val="1+ppt_h/2"/>
                                          </p:val>
                                        </p:tav>
                                      </p:tavLst>
                                    </p:anim>
                                    <p:set>
                                      <p:cBhvr>
                                        <p:cTn id="112" dur="1" fill="hold">
                                          <p:stCondLst>
                                            <p:cond delay="499"/>
                                          </p:stCondLst>
                                        </p:cTn>
                                        <p:tgtEl>
                                          <p:spTgt spid="6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500"/>
                                        <p:tgtEl>
                                          <p:spTgt spid="67"/>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xit" presetSubtype="4" fill="hold" nodeType="clickEffect">
                                  <p:stCondLst>
                                    <p:cond delay="0"/>
                                  </p:stCondLst>
                                  <p:childTnLst>
                                    <p:anim calcmode="lin" valueType="num">
                                      <p:cBhvr additive="base">
                                        <p:cTn id="121" dur="500"/>
                                        <p:tgtEl>
                                          <p:spTgt spid="67"/>
                                        </p:tgtEl>
                                        <p:attrNameLst>
                                          <p:attrName>ppt_x</p:attrName>
                                        </p:attrNameLst>
                                      </p:cBhvr>
                                      <p:tavLst>
                                        <p:tav tm="0">
                                          <p:val>
                                            <p:strVal val="ppt_x"/>
                                          </p:val>
                                        </p:tav>
                                        <p:tav tm="100000">
                                          <p:val>
                                            <p:strVal val="ppt_x"/>
                                          </p:val>
                                        </p:tav>
                                      </p:tavLst>
                                    </p:anim>
                                    <p:anim calcmode="lin" valueType="num">
                                      <p:cBhvr additive="base">
                                        <p:cTn id="122" dur="500"/>
                                        <p:tgtEl>
                                          <p:spTgt spid="67"/>
                                        </p:tgtEl>
                                        <p:attrNameLst>
                                          <p:attrName>ppt_y</p:attrName>
                                        </p:attrNameLst>
                                      </p:cBhvr>
                                      <p:tavLst>
                                        <p:tav tm="0">
                                          <p:val>
                                            <p:strVal val="ppt_y"/>
                                          </p:val>
                                        </p:tav>
                                        <p:tav tm="100000">
                                          <p:val>
                                            <p:strVal val="1+ppt_h/2"/>
                                          </p:val>
                                        </p:tav>
                                      </p:tavLst>
                                    </p:anim>
                                    <p:set>
                                      <p:cBhvr>
                                        <p:cTn id="123" dur="1" fill="hold">
                                          <p:stCondLst>
                                            <p:cond delay="499"/>
                                          </p:stCondLst>
                                        </p:cTn>
                                        <p:tgtEl>
                                          <p:spTgt spid="6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fade">
                                      <p:cBhvr>
                                        <p:cTn id="133" dur="500"/>
                                        <p:tgtEl>
                                          <p:spTgt spid="71"/>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nodeType="clickEffect">
                                  <p:stCondLst>
                                    <p:cond delay="0"/>
                                  </p:stCondLst>
                                  <p:childTnLst>
                                    <p:anim calcmode="lin" valueType="num">
                                      <p:cBhvr additive="base">
                                        <p:cTn id="137" dur="500"/>
                                        <p:tgtEl>
                                          <p:spTgt spid="70"/>
                                        </p:tgtEl>
                                        <p:attrNameLst>
                                          <p:attrName>ppt_x</p:attrName>
                                        </p:attrNameLst>
                                      </p:cBhvr>
                                      <p:tavLst>
                                        <p:tav tm="0">
                                          <p:val>
                                            <p:strVal val="ppt_x"/>
                                          </p:val>
                                        </p:tav>
                                        <p:tav tm="100000">
                                          <p:val>
                                            <p:strVal val="ppt_x"/>
                                          </p:val>
                                        </p:tav>
                                      </p:tavLst>
                                    </p:anim>
                                    <p:anim calcmode="lin" valueType="num">
                                      <p:cBhvr additive="base">
                                        <p:cTn id="138" dur="500"/>
                                        <p:tgtEl>
                                          <p:spTgt spid="70"/>
                                        </p:tgtEl>
                                        <p:attrNameLst>
                                          <p:attrName>ppt_y</p:attrName>
                                        </p:attrNameLst>
                                      </p:cBhvr>
                                      <p:tavLst>
                                        <p:tav tm="0">
                                          <p:val>
                                            <p:strVal val="ppt_y"/>
                                          </p:val>
                                        </p:tav>
                                        <p:tav tm="100000">
                                          <p:val>
                                            <p:strVal val="1+ppt_h/2"/>
                                          </p:val>
                                        </p:tav>
                                      </p:tavLst>
                                    </p:anim>
                                    <p:set>
                                      <p:cBhvr>
                                        <p:cTn id="139" dur="1" fill="hold">
                                          <p:stCondLst>
                                            <p:cond delay="499"/>
                                          </p:stCondLst>
                                        </p:cTn>
                                        <p:tgtEl>
                                          <p:spTgt spid="70"/>
                                        </p:tgtEl>
                                        <p:attrNameLst>
                                          <p:attrName>style.visibility</p:attrName>
                                        </p:attrNameLst>
                                      </p:cBhvr>
                                      <p:to>
                                        <p:strVal val="hidden"/>
                                      </p:to>
                                    </p:set>
                                  </p:childTnLst>
                                </p:cTn>
                              </p:par>
                              <p:par>
                                <p:cTn id="140" presetID="2" presetClass="exit" presetSubtype="4" fill="hold" nodeType="withEffect">
                                  <p:stCondLst>
                                    <p:cond delay="0"/>
                                  </p:stCondLst>
                                  <p:childTnLst>
                                    <p:anim calcmode="lin" valueType="num">
                                      <p:cBhvr additive="base">
                                        <p:cTn id="141" dur="500"/>
                                        <p:tgtEl>
                                          <p:spTgt spid="71"/>
                                        </p:tgtEl>
                                        <p:attrNameLst>
                                          <p:attrName>ppt_x</p:attrName>
                                        </p:attrNameLst>
                                      </p:cBhvr>
                                      <p:tavLst>
                                        <p:tav tm="0">
                                          <p:val>
                                            <p:strVal val="ppt_x"/>
                                          </p:val>
                                        </p:tav>
                                        <p:tav tm="100000">
                                          <p:val>
                                            <p:strVal val="ppt_x"/>
                                          </p:val>
                                        </p:tav>
                                      </p:tavLst>
                                    </p:anim>
                                    <p:anim calcmode="lin" valueType="num">
                                      <p:cBhvr additive="base">
                                        <p:cTn id="142" dur="500"/>
                                        <p:tgtEl>
                                          <p:spTgt spid="71"/>
                                        </p:tgtEl>
                                        <p:attrNameLst>
                                          <p:attrName>ppt_y</p:attrName>
                                        </p:attrNameLst>
                                      </p:cBhvr>
                                      <p:tavLst>
                                        <p:tav tm="0">
                                          <p:val>
                                            <p:strVal val="ppt_y"/>
                                          </p:val>
                                        </p:tav>
                                        <p:tav tm="100000">
                                          <p:val>
                                            <p:strVal val="1+ppt_h/2"/>
                                          </p:val>
                                        </p:tav>
                                      </p:tavLst>
                                    </p:anim>
                                    <p:set>
                                      <p:cBhvr>
                                        <p:cTn id="143" dur="1" fill="hold">
                                          <p:stCondLst>
                                            <p:cond delay="499"/>
                                          </p:stCondLst>
                                        </p:cTn>
                                        <p:tgtEl>
                                          <p:spTgt spid="71"/>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fade">
                                      <p:cBhvr>
                                        <p:cTn id="148" dur="500"/>
                                        <p:tgtEl>
                                          <p:spTgt spid="72"/>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xit" presetSubtype="4" fill="hold" nodeType="clickEffect">
                                  <p:stCondLst>
                                    <p:cond delay="0"/>
                                  </p:stCondLst>
                                  <p:childTnLst>
                                    <p:anim calcmode="lin" valueType="num">
                                      <p:cBhvr additive="base">
                                        <p:cTn id="152" dur="500"/>
                                        <p:tgtEl>
                                          <p:spTgt spid="72"/>
                                        </p:tgtEl>
                                        <p:attrNameLst>
                                          <p:attrName>ppt_x</p:attrName>
                                        </p:attrNameLst>
                                      </p:cBhvr>
                                      <p:tavLst>
                                        <p:tav tm="0">
                                          <p:val>
                                            <p:strVal val="ppt_x"/>
                                          </p:val>
                                        </p:tav>
                                        <p:tav tm="100000">
                                          <p:val>
                                            <p:strVal val="ppt_x"/>
                                          </p:val>
                                        </p:tav>
                                      </p:tavLst>
                                    </p:anim>
                                    <p:anim calcmode="lin" valueType="num">
                                      <p:cBhvr additive="base">
                                        <p:cTn id="153" dur="500"/>
                                        <p:tgtEl>
                                          <p:spTgt spid="72"/>
                                        </p:tgtEl>
                                        <p:attrNameLst>
                                          <p:attrName>ppt_y</p:attrName>
                                        </p:attrNameLst>
                                      </p:cBhvr>
                                      <p:tavLst>
                                        <p:tav tm="0">
                                          <p:val>
                                            <p:strVal val="ppt_y"/>
                                          </p:val>
                                        </p:tav>
                                        <p:tav tm="100000">
                                          <p:val>
                                            <p:strVal val="1+ppt_h/2"/>
                                          </p:val>
                                        </p:tav>
                                      </p:tavLst>
                                    </p:anim>
                                    <p:set>
                                      <p:cBhvr>
                                        <p:cTn id="154" dur="1" fill="hold">
                                          <p:stCondLst>
                                            <p:cond delay="499"/>
                                          </p:stCondLst>
                                        </p:cTn>
                                        <p:tgtEl>
                                          <p:spTgt spid="72"/>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3"/>
                                        </p:tgtEl>
                                        <p:attrNameLst>
                                          <p:attrName>style.visibility</p:attrName>
                                        </p:attrNameLst>
                                      </p:cBhvr>
                                      <p:to>
                                        <p:strVal val="visible"/>
                                      </p:to>
                                    </p:set>
                                    <p:animEffect transition="in" filter="fade">
                                      <p:cBhvr>
                                        <p:cTn id="159" dur="500"/>
                                        <p:tgtEl>
                                          <p:spTgt spid="73"/>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xit" presetSubtype="4" fill="hold" nodeType="clickEffect">
                                  <p:stCondLst>
                                    <p:cond delay="0"/>
                                  </p:stCondLst>
                                  <p:childTnLst>
                                    <p:anim calcmode="lin" valueType="num">
                                      <p:cBhvr additive="base">
                                        <p:cTn id="163" dur="500"/>
                                        <p:tgtEl>
                                          <p:spTgt spid="73"/>
                                        </p:tgtEl>
                                        <p:attrNameLst>
                                          <p:attrName>ppt_x</p:attrName>
                                        </p:attrNameLst>
                                      </p:cBhvr>
                                      <p:tavLst>
                                        <p:tav tm="0">
                                          <p:val>
                                            <p:strVal val="ppt_x"/>
                                          </p:val>
                                        </p:tav>
                                        <p:tav tm="100000">
                                          <p:val>
                                            <p:strVal val="ppt_x"/>
                                          </p:val>
                                        </p:tav>
                                      </p:tavLst>
                                    </p:anim>
                                    <p:anim calcmode="lin" valueType="num">
                                      <p:cBhvr additive="base">
                                        <p:cTn id="164" dur="500"/>
                                        <p:tgtEl>
                                          <p:spTgt spid="73"/>
                                        </p:tgtEl>
                                        <p:attrNameLst>
                                          <p:attrName>ppt_y</p:attrName>
                                        </p:attrNameLst>
                                      </p:cBhvr>
                                      <p:tavLst>
                                        <p:tav tm="0">
                                          <p:val>
                                            <p:strVal val="ppt_y"/>
                                          </p:val>
                                        </p:tav>
                                        <p:tav tm="100000">
                                          <p:val>
                                            <p:strVal val="1+ppt_h/2"/>
                                          </p:val>
                                        </p:tav>
                                      </p:tavLst>
                                    </p:anim>
                                    <p:set>
                                      <p:cBhvr>
                                        <p:cTn id="165" dur="1" fill="hold">
                                          <p:stCondLst>
                                            <p:cond delay="499"/>
                                          </p:stCondLst>
                                        </p:cTn>
                                        <p:tgtEl>
                                          <p:spTgt spid="73"/>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74"/>
                                        </p:tgtEl>
                                        <p:attrNameLst>
                                          <p:attrName>style.visibility</p:attrName>
                                        </p:attrNameLst>
                                      </p:cBhvr>
                                      <p:to>
                                        <p:strVal val="visible"/>
                                      </p:to>
                                    </p:set>
                                    <p:animEffect transition="in" filter="fade">
                                      <p:cBhvr>
                                        <p:cTn id="170" dur="500"/>
                                        <p:tgtEl>
                                          <p:spTgt spid="74"/>
                                        </p:tgtEl>
                                      </p:cBhvr>
                                    </p:animEffect>
                                  </p:childTnLst>
                                </p:cTn>
                              </p:par>
                            </p:childTnLst>
                          </p:cTn>
                        </p:par>
                      </p:childTnLst>
                    </p:cTn>
                  </p:par>
                  <p:par>
                    <p:cTn id="171" fill="hold">
                      <p:stCondLst>
                        <p:cond delay="indefinite"/>
                      </p:stCondLst>
                      <p:childTnLst>
                        <p:par>
                          <p:cTn id="172" fill="hold">
                            <p:stCondLst>
                              <p:cond delay="0"/>
                            </p:stCondLst>
                            <p:childTnLst>
                              <p:par>
                                <p:cTn id="173" presetID="2" presetClass="exit" presetSubtype="4" fill="hold" nodeType="clickEffect">
                                  <p:stCondLst>
                                    <p:cond delay="0"/>
                                  </p:stCondLst>
                                  <p:childTnLst>
                                    <p:anim calcmode="lin" valueType="num">
                                      <p:cBhvr additive="base">
                                        <p:cTn id="174" dur="500"/>
                                        <p:tgtEl>
                                          <p:spTgt spid="74"/>
                                        </p:tgtEl>
                                        <p:attrNameLst>
                                          <p:attrName>ppt_x</p:attrName>
                                        </p:attrNameLst>
                                      </p:cBhvr>
                                      <p:tavLst>
                                        <p:tav tm="0">
                                          <p:val>
                                            <p:strVal val="ppt_x"/>
                                          </p:val>
                                        </p:tav>
                                        <p:tav tm="100000">
                                          <p:val>
                                            <p:strVal val="ppt_x"/>
                                          </p:val>
                                        </p:tav>
                                      </p:tavLst>
                                    </p:anim>
                                    <p:anim calcmode="lin" valueType="num">
                                      <p:cBhvr additive="base">
                                        <p:cTn id="175" dur="500"/>
                                        <p:tgtEl>
                                          <p:spTgt spid="74"/>
                                        </p:tgtEl>
                                        <p:attrNameLst>
                                          <p:attrName>ppt_y</p:attrName>
                                        </p:attrNameLst>
                                      </p:cBhvr>
                                      <p:tavLst>
                                        <p:tav tm="0">
                                          <p:val>
                                            <p:strVal val="ppt_y"/>
                                          </p:val>
                                        </p:tav>
                                        <p:tav tm="100000">
                                          <p:val>
                                            <p:strVal val="1+ppt_h/2"/>
                                          </p:val>
                                        </p:tav>
                                      </p:tavLst>
                                    </p:anim>
                                    <p:set>
                                      <p:cBhvr>
                                        <p:cTn id="176" dur="1" fill="hold">
                                          <p:stCondLst>
                                            <p:cond delay="499"/>
                                          </p:stCondLst>
                                        </p:cTn>
                                        <p:tgtEl>
                                          <p:spTgt spid="74"/>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xit" presetSubtype="4" fill="hold" nodeType="clickEffect">
                                  <p:stCondLst>
                                    <p:cond delay="0"/>
                                  </p:stCondLst>
                                  <p:childTnLst>
                                    <p:anim calcmode="lin" valueType="num">
                                      <p:cBhvr additive="base">
                                        <p:cTn id="185" dur="500"/>
                                        <p:tgtEl>
                                          <p:spTgt spid="76"/>
                                        </p:tgtEl>
                                        <p:attrNameLst>
                                          <p:attrName>ppt_x</p:attrName>
                                        </p:attrNameLst>
                                      </p:cBhvr>
                                      <p:tavLst>
                                        <p:tav tm="0">
                                          <p:val>
                                            <p:strVal val="ppt_x"/>
                                          </p:val>
                                        </p:tav>
                                        <p:tav tm="100000">
                                          <p:val>
                                            <p:strVal val="ppt_x"/>
                                          </p:val>
                                        </p:tav>
                                      </p:tavLst>
                                    </p:anim>
                                    <p:anim calcmode="lin" valueType="num">
                                      <p:cBhvr additive="base">
                                        <p:cTn id="186" dur="500"/>
                                        <p:tgtEl>
                                          <p:spTgt spid="76"/>
                                        </p:tgtEl>
                                        <p:attrNameLst>
                                          <p:attrName>ppt_y</p:attrName>
                                        </p:attrNameLst>
                                      </p:cBhvr>
                                      <p:tavLst>
                                        <p:tav tm="0">
                                          <p:val>
                                            <p:strVal val="ppt_y"/>
                                          </p:val>
                                        </p:tav>
                                        <p:tav tm="100000">
                                          <p:val>
                                            <p:strVal val="1+ppt_h/2"/>
                                          </p:val>
                                        </p:tav>
                                      </p:tavLst>
                                    </p:anim>
                                    <p:set>
                                      <p:cBhvr>
                                        <p:cTn id="187" dur="1" fill="hold">
                                          <p:stCondLst>
                                            <p:cond delay="499"/>
                                          </p:stCondLst>
                                        </p:cTn>
                                        <p:tgtEl>
                                          <p:spTgt spid="7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xit" presetSubtype="4" fill="hold" nodeType="clickEffect">
                                  <p:stCondLst>
                                    <p:cond delay="0"/>
                                  </p:stCondLst>
                                  <p:childTnLst>
                                    <p:anim calcmode="lin" valueType="num">
                                      <p:cBhvr additive="base">
                                        <p:cTn id="196" dur="500"/>
                                        <p:tgtEl>
                                          <p:spTgt spid="75"/>
                                        </p:tgtEl>
                                        <p:attrNameLst>
                                          <p:attrName>ppt_x</p:attrName>
                                        </p:attrNameLst>
                                      </p:cBhvr>
                                      <p:tavLst>
                                        <p:tav tm="0">
                                          <p:val>
                                            <p:strVal val="ppt_x"/>
                                          </p:val>
                                        </p:tav>
                                        <p:tav tm="100000">
                                          <p:val>
                                            <p:strVal val="ppt_x"/>
                                          </p:val>
                                        </p:tav>
                                      </p:tavLst>
                                    </p:anim>
                                    <p:anim calcmode="lin" valueType="num">
                                      <p:cBhvr additive="base">
                                        <p:cTn id="197" dur="500"/>
                                        <p:tgtEl>
                                          <p:spTgt spid="75"/>
                                        </p:tgtEl>
                                        <p:attrNameLst>
                                          <p:attrName>ppt_y</p:attrName>
                                        </p:attrNameLst>
                                      </p:cBhvr>
                                      <p:tavLst>
                                        <p:tav tm="0">
                                          <p:val>
                                            <p:strVal val="ppt_y"/>
                                          </p:val>
                                        </p:tav>
                                        <p:tav tm="100000">
                                          <p:val>
                                            <p:strVal val="1+ppt_h/2"/>
                                          </p:val>
                                        </p:tav>
                                      </p:tavLst>
                                    </p:anim>
                                    <p:set>
                                      <p:cBhvr>
                                        <p:cTn id="198"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73" r="14670" b="419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390650" y="1671935"/>
            <a:ext cx="6610350" cy="461665"/>
          </a:xfrm>
          <a:prstGeom prst="rect">
            <a:avLst/>
          </a:prstGeom>
          <a:noFill/>
        </p:spPr>
        <p:txBody>
          <a:bodyPr wrap="square" rtlCol="0">
            <a:spAutoFit/>
          </a:bodyPr>
          <a:lstStyle/>
          <a:p>
            <a:pPr algn="ctr"/>
            <a:r>
              <a:rPr lang="en-US" sz="2400" dirty="0">
                <a:solidFill>
                  <a:srgbClr val="FF6666"/>
                </a:solidFill>
              </a:rPr>
              <a:t>The quick brown fox jumps over the lazy dog</a:t>
            </a:r>
          </a:p>
        </p:txBody>
      </p:sp>
      <p:sp>
        <p:nvSpPr>
          <p:cNvPr id="2" name="Slide Number Placeholder 1"/>
          <p:cNvSpPr>
            <a:spLocks noGrp="1"/>
          </p:cNvSpPr>
          <p:nvPr>
            <p:ph type="sldNum" sz="quarter" idx="12"/>
          </p:nvPr>
        </p:nvSpPr>
        <p:spPr/>
        <p:txBody>
          <a:bodyPr/>
          <a:lstStyle/>
          <a:p>
            <a:fld id="{C902FF06-DDA9-414F-888E-5E37053DDDFB}" type="slidenum">
              <a:rPr lang="en-US" smtClean="0"/>
              <a:pPr/>
              <a:t>15</a:t>
            </a:fld>
            <a:endParaRPr lang="en-US"/>
          </a:p>
        </p:txBody>
      </p:sp>
      <p:sp>
        <p:nvSpPr>
          <p:cNvPr id="7" name="TextBox 6"/>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err="1" smtClean="0">
                <a:solidFill>
                  <a:schemeClr val="tx1">
                    <a:lumMod val="75000"/>
                    <a:lumOff val="25000"/>
                  </a:schemeClr>
                </a:solidFill>
              </a:rPr>
              <a:t>Paragram</a:t>
            </a:r>
            <a:endParaRPr lang="en-US" dirty="0">
              <a:solidFill>
                <a:schemeClr val="tx1">
                  <a:lumMod val="75000"/>
                  <a:lumOff val="25000"/>
                </a:schemeClr>
              </a:solidFill>
            </a:endParaRPr>
          </a:p>
        </p:txBody>
      </p:sp>
    </p:spTree>
    <p:extLst>
      <p:ext uri="{BB962C8B-B14F-4D97-AF65-F5344CB8AC3E}">
        <p14:creationId xmlns:p14="http://schemas.microsoft.com/office/powerpoint/2010/main" val="4048720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95600" y="1600200"/>
            <a:ext cx="3160644" cy="1020241"/>
          </a:xfrm>
          <a:prstGeom prst="rect">
            <a:avLst/>
          </a:prstGeom>
        </p:spPr>
      </p:pic>
      <p:sp>
        <p:nvSpPr>
          <p:cNvPr id="12" name="TextBox 11"/>
          <p:cNvSpPr txBox="1"/>
          <p:nvPr/>
        </p:nvSpPr>
        <p:spPr>
          <a:xfrm>
            <a:off x="344556" y="3124200"/>
            <a:ext cx="8534400" cy="2616101"/>
          </a:xfrm>
          <a:prstGeom prst="rect">
            <a:avLst/>
          </a:prstGeom>
          <a:noFill/>
        </p:spPr>
        <p:txBody>
          <a:bodyPr wrap="square" rtlCol="0">
            <a:spAutoFit/>
          </a:bodyPr>
          <a:lstStyle/>
          <a:p>
            <a:r>
              <a:rPr lang="en-US" sz="2000" dirty="0" smtClean="0">
                <a:solidFill>
                  <a:schemeClr val="bg1"/>
                </a:solidFill>
                <a:latin typeface="Segoe UI" pitchFamily="34" charset="0"/>
                <a:ea typeface="Segoe UI" pitchFamily="34" charset="0"/>
                <a:cs typeface="Segoe UI" pitchFamily="34" charset="0"/>
              </a:rPr>
              <a:t>The most common two types you will hear of are: </a:t>
            </a:r>
          </a:p>
          <a:p>
            <a:endParaRPr lang="en-US" dirty="0" smtClean="0">
              <a:solidFill>
                <a:schemeClr val="bg1"/>
              </a:solidFill>
              <a:latin typeface="Segoe UI" pitchFamily="34" charset="0"/>
              <a:ea typeface="Segoe UI" pitchFamily="34" charset="0"/>
              <a:cs typeface="Segoe UI" pitchFamily="34" charset="0"/>
            </a:endParaRPr>
          </a:p>
          <a:p>
            <a:r>
              <a:rPr lang="en-US" b="1" dirty="0" smtClean="0">
                <a:solidFill>
                  <a:schemeClr val="bg1"/>
                </a:solidFill>
                <a:latin typeface="Segoe UI" pitchFamily="34" charset="0"/>
                <a:ea typeface="Segoe UI" pitchFamily="34" charset="0"/>
                <a:cs typeface="Segoe UI" pitchFamily="34" charset="0"/>
              </a:rPr>
              <a:t>Serif</a:t>
            </a:r>
            <a:r>
              <a:rPr lang="en-US" dirty="0" smtClean="0">
                <a:solidFill>
                  <a:schemeClr val="bg1"/>
                </a:solidFill>
                <a:latin typeface="Segoe UI" pitchFamily="34" charset="0"/>
                <a:ea typeface="Segoe UI" pitchFamily="34" charset="0"/>
                <a:cs typeface="Segoe UI" pitchFamily="34" charset="0"/>
              </a:rPr>
              <a:t> : </a:t>
            </a:r>
          </a:p>
          <a:p>
            <a:r>
              <a:rPr lang="en-US" dirty="0" smtClean="0">
                <a:solidFill>
                  <a:schemeClr val="bg1"/>
                </a:solidFill>
                <a:latin typeface="Segoe UI" pitchFamily="34" charset="0"/>
                <a:ea typeface="Segoe UI" pitchFamily="34" charset="0"/>
                <a:cs typeface="Segoe UI" pitchFamily="34" charset="0"/>
              </a:rPr>
              <a:t>These typefaces are the more traditional ones. They are distinguished by a short line or finishing stroke on the end of character strokes and stems.</a:t>
            </a:r>
          </a:p>
          <a:p>
            <a:endParaRPr lang="en-US" dirty="0" smtClean="0">
              <a:solidFill>
                <a:schemeClr val="bg1"/>
              </a:solidFill>
              <a:latin typeface="Segoe UI" pitchFamily="34" charset="0"/>
              <a:ea typeface="Segoe UI" pitchFamily="34" charset="0"/>
              <a:cs typeface="Segoe UI" pitchFamily="34" charset="0"/>
            </a:endParaRPr>
          </a:p>
          <a:p>
            <a:r>
              <a:rPr lang="en-US" b="1" dirty="0" smtClean="0">
                <a:solidFill>
                  <a:schemeClr val="bg1"/>
                </a:solidFill>
                <a:latin typeface="Segoe UI" pitchFamily="34" charset="0"/>
                <a:ea typeface="Segoe UI" pitchFamily="34" charset="0"/>
                <a:cs typeface="Segoe UI" pitchFamily="34" charset="0"/>
              </a:rPr>
              <a:t>Sans-serif :</a:t>
            </a:r>
          </a:p>
          <a:p>
            <a:r>
              <a:rPr lang="en-US" dirty="0" smtClean="0">
                <a:solidFill>
                  <a:schemeClr val="bg1"/>
                </a:solidFill>
                <a:latin typeface="Segoe UI" pitchFamily="34" charset="0"/>
                <a:ea typeface="Segoe UI" pitchFamily="34" charset="0"/>
                <a:cs typeface="Segoe UI" pitchFamily="34" charset="0"/>
              </a:rPr>
              <a:t>As the name suggests, these are distinguished by their lack of any Serifs. They only became popular in the nineteenth century and are considered modern as a result.</a:t>
            </a:r>
          </a:p>
        </p:txBody>
      </p:sp>
      <p:sp>
        <p:nvSpPr>
          <p:cNvPr id="4" name="Slide Number Placeholder 3"/>
          <p:cNvSpPr>
            <a:spLocks noGrp="1"/>
          </p:cNvSpPr>
          <p:nvPr>
            <p:ph type="sldNum" sz="quarter" idx="12"/>
          </p:nvPr>
        </p:nvSpPr>
        <p:spPr/>
        <p:txBody>
          <a:bodyPr/>
          <a:lstStyle/>
          <a:p>
            <a:fld id="{C902FF06-DDA9-414F-888E-5E37053DDDFB}" type="slidenum">
              <a:rPr lang="en-US" smtClean="0"/>
              <a:pPr/>
              <a:t>16</a:t>
            </a:fld>
            <a:endParaRPr lang="en-US"/>
          </a:p>
        </p:txBody>
      </p:sp>
      <p:sp>
        <p:nvSpPr>
          <p:cNvPr id="10" name="TextBox 9"/>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spTree>
    <p:extLst>
      <p:ext uri="{BB962C8B-B14F-4D97-AF65-F5344CB8AC3E}">
        <p14:creationId xmlns:p14="http://schemas.microsoft.com/office/powerpoint/2010/main" val="276747478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 name="Rectangle 8"/>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44556" y="4840069"/>
            <a:ext cx="8534400" cy="923330"/>
          </a:xfrm>
          <a:prstGeom prst="rect">
            <a:avLst/>
          </a:prstGeom>
          <a:noFill/>
        </p:spPr>
        <p:txBody>
          <a:bodyPr wrap="square" rtlCol="0">
            <a:spAutoFit/>
          </a:bodyPr>
          <a:lstStyle/>
          <a:p>
            <a:pPr indent="-285750">
              <a:buFont typeface="Arial" panose="020B0604020202020204" pitchFamily="34" charset="0"/>
              <a:buChar char="•"/>
            </a:pPr>
            <a:r>
              <a:rPr lang="en-US" dirty="0" smtClean="0">
                <a:solidFill>
                  <a:schemeClr val="bg1"/>
                </a:solidFill>
                <a:latin typeface="Segoe UI" pitchFamily="34" charset="0"/>
                <a:ea typeface="Segoe UI" pitchFamily="34" charset="0"/>
                <a:cs typeface="Segoe UI" pitchFamily="34" charset="0"/>
              </a:rPr>
              <a:t>Easy </a:t>
            </a:r>
            <a:r>
              <a:rPr lang="en-US" dirty="0">
                <a:solidFill>
                  <a:schemeClr val="bg1"/>
                </a:solidFill>
                <a:latin typeface="Segoe UI" pitchFamily="34" charset="0"/>
                <a:ea typeface="Segoe UI" pitchFamily="34" charset="0"/>
                <a:cs typeface="Segoe UI" pitchFamily="34" charset="0"/>
              </a:rPr>
              <a:t>to read and look great at a large size. </a:t>
            </a:r>
            <a:endParaRPr lang="en-US" dirty="0" smtClean="0">
              <a:solidFill>
                <a:schemeClr val="bg1"/>
              </a:solidFill>
              <a:latin typeface="Segoe UI" pitchFamily="34" charset="0"/>
              <a:ea typeface="Segoe UI" pitchFamily="34" charset="0"/>
              <a:cs typeface="Segoe UI" pitchFamily="34" charset="0"/>
            </a:endParaRPr>
          </a:p>
          <a:p>
            <a:pPr indent="-285750">
              <a:buFont typeface="Arial" panose="020B0604020202020204" pitchFamily="34" charset="0"/>
              <a:buChar char="•"/>
            </a:pPr>
            <a:endParaRPr lang="en-US" dirty="0">
              <a:solidFill>
                <a:schemeClr val="bg1"/>
              </a:solidFill>
              <a:latin typeface="Segoe UI" pitchFamily="34" charset="0"/>
              <a:ea typeface="Segoe UI" pitchFamily="34" charset="0"/>
              <a:cs typeface="Segoe UI" pitchFamily="34" charset="0"/>
            </a:endParaRPr>
          </a:p>
          <a:p>
            <a:pPr indent="-285750">
              <a:buFont typeface="Arial" panose="020B0604020202020204" pitchFamily="34" charset="0"/>
              <a:buChar char="•"/>
            </a:pPr>
            <a:r>
              <a:rPr lang="en-US" dirty="0">
                <a:solidFill>
                  <a:schemeClr val="bg1"/>
                </a:solidFill>
                <a:latin typeface="Segoe UI" pitchFamily="34" charset="0"/>
                <a:ea typeface="Segoe UI" pitchFamily="34" charset="0"/>
                <a:cs typeface="Segoe UI" pitchFamily="34" charset="0"/>
              </a:rPr>
              <a:t>Only 34% of websites use a serif typeface for body </a:t>
            </a:r>
            <a:r>
              <a:rPr lang="en-US" dirty="0" smtClean="0">
                <a:solidFill>
                  <a:schemeClr val="bg1"/>
                </a:solidFill>
                <a:latin typeface="Segoe UI" pitchFamily="34" charset="0"/>
                <a:ea typeface="Segoe UI" pitchFamily="34" charset="0"/>
                <a:cs typeface="Segoe UI" pitchFamily="34" charset="0"/>
              </a:rPr>
              <a:t>copy</a:t>
            </a:r>
            <a:endParaRPr lang="en-US" dirty="0">
              <a:solidFill>
                <a:schemeClr val="bg1"/>
              </a:solidFill>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2"/>
          </p:nvPr>
        </p:nvSpPr>
        <p:spPr/>
        <p:txBody>
          <a:bodyPr/>
          <a:lstStyle/>
          <a:p>
            <a:fld id="{C902FF06-DDA9-414F-888E-5E37053DDDFB}" type="slidenum">
              <a:rPr lang="en-US" smtClean="0"/>
              <a:pPr/>
              <a:t>17</a:t>
            </a:fld>
            <a:endParaRPr lang="en-US"/>
          </a:p>
        </p:txBody>
      </p:sp>
      <p:pic>
        <p:nvPicPr>
          <p:cNvPr id="14"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750" y="1303782"/>
            <a:ext cx="5429250" cy="3344418"/>
          </a:xfrm>
        </p:spPr>
      </p:pic>
      <p:sp>
        <p:nvSpPr>
          <p:cNvPr id="15" name="Rectangle 14"/>
          <p:cNvSpPr/>
          <p:nvPr/>
        </p:nvSpPr>
        <p:spPr>
          <a:xfrm>
            <a:off x="3048000" y="2726732"/>
            <a:ext cx="843501" cy="646331"/>
          </a:xfrm>
          <a:prstGeom prst="rect">
            <a:avLst/>
          </a:prstGeom>
        </p:spPr>
        <p:txBody>
          <a:bodyPr wrap="none">
            <a:spAutoFit/>
          </a:bodyPr>
          <a:lstStyle/>
          <a:p>
            <a:r>
              <a:rPr lang="en-US" i="1" dirty="0">
                <a:solidFill>
                  <a:schemeClr val="bg1"/>
                </a:solidFill>
                <a:latin typeface="Segoe UI" pitchFamily="34" charset="0"/>
                <a:ea typeface="Segoe UI" pitchFamily="34" charset="0"/>
                <a:cs typeface="Segoe UI" pitchFamily="34" charset="0"/>
              </a:rPr>
              <a:t>Serif </a:t>
            </a:r>
            <a:endParaRPr lang="en-US" i="1" dirty="0" smtClean="0">
              <a:solidFill>
                <a:schemeClr val="bg1"/>
              </a:solidFill>
              <a:latin typeface="Segoe UI" pitchFamily="34" charset="0"/>
              <a:ea typeface="Segoe UI" pitchFamily="34" charset="0"/>
              <a:cs typeface="Segoe UI" pitchFamily="34" charset="0"/>
            </a:endParaRPr>
          </a:p>
          <a:p>
            <a:r>
              <a:rPr lang="en-US" b="1" i="1" dirty="0" smtClean="0">
                <a:solidFill>
                  <a:schemeClr val="bg1"/>
                </a:solidFill>
                <a:latin typeface="Segoe UI" pitchFamily="34" charset="0"/>
                <a:ea typeface="Segoe UI" pitchFamily="34" charset="0"/>
                <a:cs typeface="Segoe UI" pitchFamily="34" charset="0"/>
              </a:rPr>
              <a:t> 40 % </a:t>
            </a:r>
            <a:endParaRPr lang="en-US" b="1" i="1"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a:xfrm>
            <a:off x="4876800" y="2877904"/>
            <a:ext cx="1211101" cy="646331"/>
          </a:xfrm>
          <a:prstGeom prst="rect">
            <a:avLst/>
          </a:prstGeom>
        </p:spPr>
        <p:txBody>
          <a:bodyPr wrap="none">
            <a:spAutoFit/>
          </a:bodyPr>
          <a:lstStyle/>
          <a:p>
            <a:r>
              <a:rPr lang="en-US" i="1" dirty="0" smtClean="0">
                <a:solidFill>
                  <a:schemeClr val="bg1"/>
                </a:solidFill>
                <a:latin typeface="Segoe UI" pitchFamily="34" charset="0"/>
                <a:ea typeface="Segoe UI" pitchFamily="34" charset="0"/>
                <a:cs typeface="Segoe UI" pitchFamily="34" charset="0"/>
              </a:rPr>
              <a:t>Sans Serif </a:t>
            </a:r>
          </a:p>
          <a:p>
            <a:r>
              <a:rPr lang="en-US" b="1" i="1" dirty="0" smtClean="0">
                <a:solidFill>
                  <a:schemeClr val="bg1"/>
                </a:solidFill>
                <a:latin typeface="Segoe UI" pitchFamily="34" charset="0"/>
                <a:ea typeface="Segoe UI" pitchFamily="34" charset="0"/>
                <a:cs typeface="Segoe UI" pitchFamily="34" charset="0"/>
              </a:rPr>
              <a:t> 60 % </a:t>
            </a:r>
            <a:endParaRPr lang="en-US" b="1" i="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a:xfrm>
            <a:off x="344556" y="1078468"/>
            <a:ext cx="4408771" cy="369332"/>
          </a:xfrm>
          <a:prstGeom prst="rect">
            <a:avLst/>
          </a:prstGeom>
        </p:spPr>
        <p:txBody>
          <a:bodyPr wrap="none">
            <a:spAutoFit/>
          </a:bodyPr>
          <a:lstStyle/>
          <a:p>
            <a:r>
              <a:rPr lang="en-US" b="1" dirty="0">
                <a:solidFill>
                  <a:schemeClr val="bg1"/>
                </a:solidFill>
                <a:latin typeface="Segoe UI" pitchFamily="34" charset="0"/>
                <a:ea typeface="Segoe UI" pitchFamily="34" charset="0"/>
                <a:cs typeface="Segoe UI" pitchFamily="34" charset="0"/>
              </a:rPr>
              <a:t>Serif &amp; Sans Serif in </a:t>
            </a:r>
            <a:r>
              <a:rPr lang="en-US" b="1" dirty="0" smtClean="0">
                <a:solidFill>
                  <a:schemeClr val="bg1"/>
                </a:solidFill>
                <a:latin typeface="Segoe UI" pitchFamily="34" charset="0"/>
                <a:ea typeface="Segoe UI" pitchFamily="34" charset="0"/>
                <a:cs typeface="Segoe UI" pitchFamily="34" charset="0"/>
              </a:rPr>
              <a:t>Headlines &amp; Body </a:t>
            </a:r>
            <a:endParaRPr lang="en-US" b="1" dirty="0">
              <a:solidFill>
                <a:schemeClr val="bg1"/>
              </a:solidFill>
              <a:latin typeface="Segoe UI" pitchFamily="34" charset="0"/>
              <a:ea typeface="Segoe UI" pitchFamily="34" charset="0"/>
              <a:cs typeface="Segoe UI" pitchFamily="34" charset="0"/>
            </a:endParaRPr>
          </a:p>
        </p:txBody>
      </p:sp>
      <p:sp>
        <p:nvSpPr>
          <p:cNvPr id="18" name="TextBox 17"/>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spTree>
    <p:extLst>
      <p:ext uri="{BB962C8B-B14F-4D97-AF65-F5344CB8AC3E}">
        <p14:creationId xmlns:p14="http://schemas.microsoft.com/office/powerpoint/2010/main" val="214197784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C902FF06-DDA9-414F-888E-5E37053DDDFB}" type="slidenum">
              <a:rPr lang="en-US" smtClean="0"/>
              <a:pPr/>
              <a:t>18</a:t>
            </a:fld>
            <a:endParaRPr lang="en-US"/>
          </a:p>
        </p:txBody>
      </p:sp>
      <p:sp>
        <p:nvSpPr>
          <p:cNvPr id="11" name="TextBox 10"/>
          <p:cNvSpPr txBox="1"/>
          <p:nvPr/>
        </p:nvSpPr>
        <p:spPr>
          <a:xfrm>
            <a:off x="1756929"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Serifs</a:t>
            </a:r>
            <a:endParaRPr lang="en-US" sz="28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692"/>
          <a:stretch/>
        </p:blipFill>
        <p:spPr bwMode="auto">
          <a:xfrm>
            <a:off x="1849840" y="2286000"/>
            <a:ext cx="5245290" cy="166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870" t="1635" r="-7155" b="-1635"/>
          <a:stretch/>
        </p:blipFill>
        <p:spPr bwMode="auto">
          <a:xfrm>
            <a:off x="2483892" y="4343400"/>
            <a:ext cx="4663553" cy="166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spTree>
    <p:extLst>
      <p:ext uri="{BB962C8B-B14F-4D97-AF65-F5344CB8AC3E}">
        <p14:creationId xmlns:p14="http://schemas.microsoft.com/office/powerpoint/2010/main" val="263943025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902FF06-DDA9-414F-888E-5E37053DDDFB}" type="slidenum">
              <a:rPr lang="en-US" smtClean="0"/>
              <a:pPr/>
              <a:t>19</a:t>
            </a:fld>
            <a:endParaRPr lang="en-US"/>
          </a:p>
        </p:txBody>
      </p:sp>
      <p:sp>
        <p:nvSpPr>
          <p:cNvPr id="6" name="Rectangle 5"/>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162800" cy="366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756929"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Weight</a:t>
            </a:r>
            <a:endParaRPr lang="en-US" sz="2800" dirty="0"/>
          </a:p>
        </p:txBody>
      </p:sp>
    </p:spTree>
    <p:extLst>
      <p:ext uri="{BB962C8B-B14F-4D97-AF65-F5344CB8AC3E}">
        <p14:creationId xmlns:p14="http://schemas.microsoft.com/office/powerpoint/2010/main" val="202615448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76800" y="1814185"/>
            <a:ext cx="4267200" cy="5078313"/>
          </a:xfrm>
          <a:prstGeom prst="rect">
            <a:avLst/>
          </a:prstGeom>
          <a:noFill/>
        </p:spPr>
        <p:txBody>
          <a:bodyPr wrap="square" rtlCol="0">
            <a:spAutoFit/>
          </a:bodyPr>
          <a:lstStyle/>
          <a:p>
            <a:pPr indent="-285750">
              <a:lnSpc>
                <a:spcPct val="150000"/>
              </a:lnSpc>
              <a:buFont typeface="Arial" pitchFamily="34" charset="0"/>
              <a:buChar char="•"/>
            </a:pPr>
            <a:r>
              <a:rPr lang="en-US" dirty="0">
                <a:solidFill>
                  <a:schemeClr val="bg1"/>
                </a:solidFill>
                <a:latin typeface="Segoe UI" pitchFamily="34" charset="0"/>
                <a:ea typeface="Segoe UI" pitchFamily="34" charset="0"/>
                <a:cs typeface="Segoe UI" pitchFamily="34" charset="0"/>
              </a:rPr>
              <a:t>Font combinations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Rules </a:t>
            </a:r>
            <a:r>
              <a:rPr lang="en-US" dirty="0">
                <a:solidFill>
                  <a:schemeClr val="bg1"/>
                </a:solidFill>
                <a:latin typeface="Segoe UI" pitchFamily="34" charset="0"/>
                <a:ea typeface="Segoe UI" pitchFamily="34" charset="0"/>
                <a:cs typeface="Segoe UI" pitchFamily="34" charset="0"/>
              </a:rPr>
              <a:t>&amp; </a:t>
            </a:r>
            <a:r>
              <a:rPr lang="en-US" dirty="0" smtClean="0">
                <a:solidFill>
                  <a:schemeClr val="bg1"/>
                </a:solidFill>
                <a:latin typeface="Segoe UI" pitchFamily="34" charset="0"/>
                <a:ea typeface="Segoe UI" pitchFamily="34" charset="0"/>
                <a:cs typeface="Segoe UI" pitchFamily="34" charset="0"/>
              </a:rPr>
              <a:t>Best </a:t>
            </a:r>
            <a:r>
              <a:rPr lang="en-US" dirty="0">
                <a:solidFill>
                  <a:schemeClr val="bg1"/>
                </a:solidFill>
                <a:latin typeface="Segoe UI" pitchFamily="34" charset="0"/>
                <a:ea typeface="Segoe UI" pitchFamily="34" charset="0"/>
                <a:cs typeface="Segoe UI" pitchFamily="34" charset="0"/>
              </a:rPr>
              <a:t>practices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Mood &amp; Usage</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Posters &amp; Designs using typo</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Top Fonts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Brand guidelines &amp; Style guides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Cognizant’s font usage</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Useful links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Activities &amp; Feedback</a:t>
            </a:r>
          </a:p>
          <a:p>
            <a:pPr>
              <a:lnSpc>
                <a:spcPct val="150000"/>
              </a:lnSpc>
            </a:pPr>
            <a:endParaRPr lang="en-US" dirty="0" smtClean="0">
              <a:solidFill>
                <a:schemeClr val="bg1"/>
              </a:solidFill>
              <a:latin typeface="Maven Pro Light 300" pitchFamily="50" charset="0"/>
              <a:ea typeface="Abraham Lincoln" pitchFamily="2" charset="0"/>
            </a:endParaRPr>
          </a:p>
          <a:p>
            <a:pPr marL="514350" indent="-514350">
              <a:lnSpc>
                <a:spcPct val="150000"/>
              </a:lnSpc>
              <a:buFont typeface="Arial" pitchFamily="34" charset="0"/>
              <a:buChar char="•"/>
            </a:pPr>
            <a:endParaRPr lang="en-US" dirty="0" smtClean="0">
              <a:solidFill>
                <a:schemeClr val="bg1"/>
              </a:solidFill>
              <a:latin typeface="Maven Pro Light 300" pitchFamily="50" charset="0"/>
              <a:ea typeface="Abraham Lincoln" pitchFamily="2" charset="0"/>
            </a:endParaRPr>
          </a:p>
          <a:p>
            <a:pPr marL="514350" indent="-514350">
              <a:lnSpc>
                <a:spcPct val="150000"/>
              </a:lnSpc>
              <a:buFont typeface="Arial" pitchFamily="34" charset="0"/>
              <a:buChar char="•"/>
            </a:pPr>
            <a:endParaRPr lang="en-US" dirty="0" smtClean="0">
              <a:solidFill>
                <a:schemeClr val="bg1"/>
              </a:solidFill>
              <a:latin typeface="Maven Pro Light 300" pitchFamily="50" charset="0"/>
              <a:ea typeface="Abraham Lincoln" pitchFamily="2" charset="0"/>
            </a:endParaRPr>
          </a:p>
        </p:txBody>
      </p:sp>
      <p:sp>
        <p:nvSpPr>
          <p:cNvPr id="8" name="TextBox 7"/>
          <p:cNvSpPr txBox="1"/>
          <p:nvPr/>
        </p:nvSpPr>
        <p:spPr>
          <a:xfrm>
            <a:off x="609600" y="1772483"/>
            <a:ext cx="4038600" cy="4662815"/>
          </a:xfrm>
          <a:prstGeom prst="rect">
            <a:avLst/>
          </a:prstGeom>
          <a:noFill/>
        </p:spPr>
        <p:txBody>
          <a:bodyPr wrap="square" rtlCol="0">
            <a:spAutoFit/>
          </a:bodyPr>
          <a:lstStyle/>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Introduction</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History of typo </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What is typography</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Basics of Typography</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Why typo is essential in design</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Typeface Vs. Fonts</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Principles of typography</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Font Families &amp; Type</a:t>
            </a:r>
          </a:p>
          <a:p>
            <a:pPr indent="-285750">
              <a:lnSpc>
                <a:spcPct val="150000"/>
              </a:lnSpc>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Understanding typo requirements </a:t>
            </a:r>
          </a:p>
          <a:p>
            <a:pPr marL="285750" indent="-285750">
              <a:lnSpc>
                <a:spcPct val="150000"/>
              </a:lnSpc>
              <a:buFont typeface="Arial" pitchFamily="34" charset="0"/>
              <a:buChar char="•"/>
            </a:pPr>
            <a:endParaRPr lang="en-US" dirty="0" smtClean="0">
              <a:solidFill>
                <a:schemeClr val="bg1"/>
              </a:solidFill>
              <a:latin typeface="Maven Pro Light 300" pitchFamily="50" charset="0"/>
              <a:ea typeface="Abraham Lincoln" pitchFamily="2" charset="0"/>
            </a:endParaRPr>
          </a:p>
          <a:p>
            <a:pPr marL="514350" indent="-514350">
              <a:lnSpc>
                <a:spcPct val="150000"/>
              </a:lnSpc>
              <a:buFont typeface="Arial" pitchFamily="34" charset="0"/>
              <a:buChar char="•"/>
            </a:pPr>
            <a:endParaRPr lang="en-US" dirty="0" smtClean="0">
              <a:solidFill>
                <a:schemeClr val="bg1"/>
              </a:solidFill>
              <a:latin typeface="Maven Pro Light 300" pitchFamily="50" charset="0"/>
              <a:ea typeface="Abraham Lincoln" pitchFamily="2" charset="0"/>
            </a:endParaRPr>
          </a:p>
        </p:txBody>
      </p:sp>
      <p:pic>
        <p:nvPicPr>
          <p:cNvPr id="9" name="Picture 8"/>
          <p:cNvPicPr>
            <a:picLocks noChangeAspect="1"/>
          </p:cNvPicPr>
          <p:nvPr/>
        </p:nvPicPr>
        <p:blipFill>
          <a:blip r:embed="rId2" cstate="email">
            <a:lum bright="70000" contrast="-70000"/>
            <a:extLst>
              <a:ext uri="{28A0092B-C50C-407E-A947-70E740481C1C}">
                <a14:useLocalDpi xmlns:a14="http://schemas.microsoft.com/office/drawing/2010/main" val="0"/>
              </a:ext>
            </a:extLst>
          </a:blip>
          <a:stretch>
            <a:fillRect/>
          </a:stretch>
        </p:blipFill>
        <p:spPr>
          <a:xfrm>
            <a:off x="3318862" y="466725"/>
            <a:ext cx="2506276" cy="981075"/>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2</a:t>
            </a:fld>
            <a:endParaRPr lang="en-US"/>
          </a:p>
        </p:txBody>
      </p:sp>
    </p:spTree>
    <p:extLst>
      <p:ext uri="{BB962C8B-B14F-4D97-AF65-F5344CB8AC3E}">
        <p14:creationId xmlns:p14="http://schemas.microsoft.com/office/powerpoint/2010/main" val="257694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902FF06-DDA9-414F-888E-5E37053DDDFB}" type="slidenum">
              <a:rPr lang="en-US" smtClean="0"/>
              <a:pPr/>
              <a:t>20</a:t>
            </a:fld>
            <a:endParaRPr lang="en-US"/>
          </a:p>
        </p:txBody>
      </p:sp>
      <p:sp>
        <p:nvSpPr>
          <p:cNvPr id="6" name="Rectangle 5"/>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sp>
        <p:nvSpPr>
          <p:cNvPr id="10" name="TextBox 9"/>
          <p:cNvSpPr txBox="1"/>
          <p:nvPr/>
        </p:nvSpPr>
        <p:spPr>
          <a:xfrm>
            <a:off x="1754765"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Width</a:t>
            </a:r>
            <a:endParaRPr 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981200"/>
            <a:ext cx="81629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91766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902FF06-DDA9-414F-888E-5E37053DDDFB}" type="slidenum">
              <a:rPr lang="en-US" smtClean="0"/>
              <a:pPr/>
              <a:t>21</a:t>
            </a:fld>
            <a:endParaRPr lang="en-US"/>
          </a:p>
        </p:txBody>
      </p:sp>
      <p:sp>
        <p:nvSpPr>
          <p:cNvPr id="6" name="Rectangle 5"/>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smtClean="0"/>
              <a:t>Font Families &amp; Type</a:t>
            </a:r>
            <a:endParaRPr lang="en-US" dirty="0"/>
          </a:p>
        </p:txBody>
      </p:sp>
      <p:sp>
        <p:nvSpPr>
          <p:cNvPr id="10" name="TextBox 9"/>
          <p:cNvSpPr txBox="1"/>
          <p:nvPr/>
        </p:nvSpPr>
        <p:spPr>
          <a:xfrm>
            <a:off x="1754765"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Representation</a:t>
            </a:r>
            <a:endParaRPr 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981200"/>
            <a:ext cx="81629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30561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DA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281212"/>
            <a:ext cx="11274810" cy="7520211"/>
          </a:xfrm>
          <a:prstGeom prst="rect">
            <a:avLst/>
          </a:prstGeom>
        </p:spPr>
      </p:pic>
      <p:sp>
        <p:nvSpPr>
          <p:cNvPr id="17" name="TextBox 16"/>
          <p:cNvSpPr txBox="1"/>
          <p:nvPr/>
        </p:nvSpPr>
        <p:spPr>
          <a:xfrm>
            <a:off x="5321508" y="2971800"/>
            <a:ext cx="3810000" cy="1754326"/>
          </a:xfrm>
          <a:prstGeom prst="rect">
            <a:avLst/>
          </a:prstGeom>
          <a:noFill/>
        </p:spPr>
        <p:txBody>
          <a:bodyPr wrap="square" rtlCol="0">
            <a:spAutoFit/>
          </a:bodyPr>
          <a:lstStyle/>
          <a:p>
            <a:r>
              <a:rPr lang="en-US" sz="3600" dirty="0">
                <a:solidFill>
                  <a:schemeClr val="bg1"/>
                </a:solidFill>
                <a:latin typeface="Myriad Pro" pitchFamily="34" charset="0"/>
                <a:cs typeface="Myriad Arabic" pitchFamily="50" charset="-78"/>
              </a:rPr>
              <a:t>Why</a:t>
            </a:r>
          </a:p>
          <a:p>
            <a:r>
              <a:rPr lang="en-US" sz="3600" dirty="0">
                <a:solidFill>
                  <a:schemeClr val="bg1"/>
                </a:solidFill>
                <a:latin typeface="Myriad Pro" pitchFamily="34" charset="0"/>
                <a:cs typeface="Myriad Arabic" pitchFamily="50" charset="-78"/>
              </a:rPr>
              <a:t>Typography </a:t>
            </a:r>
          </a:p>
          <a:p>
            <a:r>
              <a:rPr lang="en-US" sz="3600" dirty="0">
                <a:solidFill>
                  <a:schemeClr val="bg1"/>
                </a:solidFill>
                <a:latin typeface="Myriad Pro" pitchFamily="34" charset="0"/>
                <a:cs typeface="Myriad Arabic" pitchFamily="50" charset="-78"/>
              </a:rPr>
              <a:t>is essential in</a:t>
            </a:r>
          </a:p>
        </p:txBody>
      </p:sp>
      <p:sp>
        <p:nvSpPr>
          <p:cNvPr id="2" name="Slide Number Placeholder 1"/>
          <p:cNvSpPr>
            <a:spLocks noGrp="1"/>
          </p:cNvSpPr>
          <p:nvPr>
            <p:ph type="sldNum" sz="quarter" idx="12"/>
          </p:nvPr>
        </p:nvSpPr>
        <p:spPr/>
        <p:txBody>
          <a:bodyPr/>
          <a:lstStyle/>
          <a:p>
            <a:fld id="{C902FF06-DDA9-414F-888E-5E37053DDDFB}" type="slidenum">
              <a:rPr lang="en-US" smtClean="0"/>
              <a:pPr/>
              <a:t>22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839187"/>
            <a:ext cx="5150695" cy="3468338"/>
          </a:xfrm>
          <a:prstGeom prst="rect">
            <a:avLst/>
          </a:prstGeom>
        </p:spPr>
      </p:pic>
    </p:spTree>
    <p:extLst>
      <p:ext uri="{BB962C8B-B14F-4D97-AF65-F5344CB8AC3E}">
        <p14:creationId xmlns:p14="http://schemas.microsoft.com/office/powerpoint/2010/main" val="30109529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C902FF06-DDA9-414F-888E-5E37053DDDFB}" type="slidenum">
              <a:rPr lang="en-US" smtClean="0"/>
              <a:pPr/>
              <a:t>23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5350" y="219670"/>
            <a:ext cx="73533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a:solidFill>
                  <a:srgbClr val="FF6666"/>
                </a:solidFill>
              </a:rPr>
              <a:t>Why typography is essential in design</a:t>
            </a:r>
          </a:p>
        </p:txBody>
      </p:sp>
      <p:sp>
        <p:nvSpPr>
          <p:cNvPr id="2" name="Slide Number Placeholder 1"/>
          <p:cNvSpPr>
            <a:spLocks noGrp="1"/>
          </p:cNvSpPr>
          <p:nvPr>
            <p:ph type="sldNum" sz="quarter" idx="12"/>
          </p:nvPr>
        </p:nvSpPr>
        <p:spPr/>
        <p:txBody>
          <a:bodyPr/>
          <a:lstStyle/>
          <a:p>
            <a:fld id="{C902FF06-DDA9-414F-888E-5E37053DDDFB}" type="slidenum">
              <a:rPr lang="en-US" smtClean="0"/>
              <a:pPr/>
              <a:t>24</a:t>
            </a:fld>
            <a:endParaRPr lang="en-US"/>
          </a:p>
        </p:txBody>
      </p:sp>
      <p:sp>
        <p:nvSpPr>
          <p:cNvPr id="9" name="TextBox 8"/>
          <p:cNvSpPr txBox="1"/>
          <p:nvPr/>
        </p:nvSpPr>
        <p:spPr>
          <a:xfrm>
            <a:off x="1756929"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1. It conveys the feeling</a:t>
            </a:r>
            <a:endParaRPr lang="en-US" sz="28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295400" y="2324100"/>
            <a:ext cx="66484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519" b="481"/>
          <a:stretch/>
        </p:blipFill>
        <p:spPr bwMode="auto">
          <a:xfrm>
            <a:off x="1280065" y="2324100"/>
            <a:ext cx="66484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298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5350" y="219670"/>
            <a:ext cx="73533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a:solidFill>
                  <a:srgbClr val="FF6666"/>
                </a:solidFill>
              </a:rPr>
              <a:t>Why typography is essential in design</a:t>
            </a:r>
          </a:p>
        </p:txBody>
      </p:sp>
      <p:pic>
        <p:nvPicPr>
          <p:cNvPr id="1026" name="Picture 2" descr="http://behance.vo.llnwd.net/profiles21/1501435/projects/6890207/dbf90b7e4e7dfdf4fd9c224ebae9b444.jpg"/>
          <p:cNvPicPr>
            <a:picLocks noChangeAspect="1" noChangeArrowheads="1"/>
          </p:cNvPicPr>
          <p:nvPr/>
        </p:nvPicPr>
        <p:blipFill>
          <a:blip r:embed="rId2" cstate="email"/>
          <a:srcRect/>
          <a:stretch>
            <a:fillRect/>
          </a:stretch>
        </p:blipFill>
        <p:spPr bwMode="auto">
          <a:xfrm>
            <a:off x="304800" y="2209800"/>
            <a:ext cx="2904259" cy="3872345"/>
          </a:xfrm>
          <a:prstGeom prst="rect">
            <a:avLst/>
          </a:prstGeom>
          <a:noFill/>
        </p:spPr>
      </p:pic>
      <p:pic>
        <p:nvPicPr>
          <p:cNvPr id="1032" name="Picture 8" descr="http://behance.vo.llnwd.net/profiles24/283218/projects/11952227/6ab8f84f7be102b17bbf2714b8ae2d2f.png"/>
          <p:cNvPicPr>
            <a:picLocks noChangeAspect="1" noChangeArrowheads="1"/>
          </p:cNvPicPr>
          <p:nvPr/>
        </p:nvPicPr>
        <p:blipFill>
          <a:blip r:embed="rId3" cstate="email"/>
          <a:srcRect/>
          <a:stretch>
            <a:fillRect/>
          </a:stretch>
        </p:blipFill>
        <p:spPr bwMode="auto">
          <a:xfrm>
            <a:off x="3276600" y="2209800"/>
            <a:ext cx="2580258" cy="3828771"/>
          </a:xfrm>
          <a:prstGeom prst="rect">
            <a:avLst/>
          </a:prstGeom>
          <a:noFill/>
        </p:spPr>
      </p:pic>
      <p:pic>
        <p:nvPicPr>
          <p:cNvPr id="1035" name="Picture 1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43601" y="2213766"/>
            <a:ext cx="2708564" cy="3831883"/>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C902FF06-DDA9-414F-888E-5E37053DDDFB}" type="slidenum">
              <a:rPr lang="en-US" smtClean="0"/>
              <a:pPr/>
              <a:t>25</a:t>
            </a:fld>
            <a:endParaRPr lang="en-US"/>
          </a:p>
        </p:txBody>
      </p:sp>
      <p:sp>
        <p:nvSpPr>
          <p:cNvPr id="10" name="TextBox 9"/>
          <p:cNvSpPr txBox="1"/>
          <p:nvPr/>
        </p:nvSpPr>
        <p:spPr>
          <a:xfrm>
            <a:off x="1756929" y="1314294"/>
            <a:ext cx="5634471"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2. Keeps people Reading</a:t>
            </a:r>
            <a:endParaRPr lang="en-US" sz="2800" dirty="0"/>
          </a:p>
        </p:txBody>
      </p:sp>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5350" y="219670"/>
            <a:ext cx="7353300" cy="646331"/>
          </a:xfrm>
          <a:prstGeom prst="rect">
            <a:avLst/>
          </a:prstGeom>
          <a:noFill/>
        </p:spPr>
        <p:txBody>
          <a:bodyPr wrap="square" rtlCol="0">
            <a:spAutoFit/>
          </a:bodyPr>
          <a:lstStyle>
            <a:defPPr>
              <a:defRPr lang="en-US"/>
            </a:defPPr>
            <a:lvl1pPr algn="ctr">
              <a:defRPr sz="4000">
                <a:solidFill>
                  <a:schemeClr val="bg1"/>
                </a:solidFill>
                <a:latin typeface="Myriad Pro" pitchFamily="34" charset="0"/>
                <a:cs typeface="Myriad Arabic" pitchFamily="50" charset="-78"/>
              </a:defRPr>
            </a:lvl1pPr>
          </a:lstStyle>
          <a:p>
            <a:r>
              <a:rPr lang="en-US" sz="3600" dirty="0">
                <a:solidFill>
                  <a:srgbClr val="FF6666"/>
                </a:solidFill>
              </a:rPr>
              <a:t>Why typography is essential in design</a:t>
            </a:r>
          </a:p>
        </p:txBody>
      </p:sp>
      <p:sp>
        <p:nvSpPr>
          <p:cNvPr id="2" name="Slide Number Placeholder 1"/>
          <p:cNvSpPr>
            <a:spLocks noGrp="1"/>
          </p:cNvSpPr>
          <p:nvPr>
            <p:ph type="sldNum" sz="quarter" idx="12"/>
          </p:nvPr>
        </p:nvSpPr>
        <p:spPr/>
        <p:txBody>
          <a:bodyPr/>
          <a:lstStyle/>
          <a:p>
            <a:fld id="{C902FF06-DDA9-414F-888E-5E37053DDDFB}" type="slidenum">
              <a:rPr lang="en-US" smtClean="0"/>
              <a:pPr/>
              <a:t>26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943525"/>
            <a:ext cx="5943600" cy="3838575"/>
          </a:xfrm>
          <a:prstGeom prst="rect">
            <a:avLst/>
          </a:prstGeom>
        </p:spPr>
      </p:pic>
      <p:sp>
        <p:nvSpPr>
          <p:cNvPr id="6" name="TextBox 5"/>
          <p:cNvSpPr txBox="1"/>
          <p:nvPr/>
        </p:nvSpPr>
        <p:spPr>
          <a:xfrm>
            <a:off x="1600200" y="1314294"/>
            <a:ext cx="6096000" cy="523220"/>
          </a:xfrm>
          <a:prstGeom prst="rect">
            <a:avLst/>
          </a:prstGeom>
          <a:noFill/>
        </p:spPr>
        <p:txBody>
          <a:bodyPr wrap="square" rtlCol="0">
            <a:spAutoFit/>
          </a:bodyPr>
          <a:lstStyle>
            <a:defPPr>
              <a:defRPr lang="en-US"/>
            </a:defPPr>
            <a:lvl1pPr algn="ctr">
              <a:defRPr b="1">
                <a:solidFill>
                  <a:srgbClr val="F3ECDA"/>
                </a:solidFill>
                <a:latin typeface="Segoe UI" pitchFamily="34" charset="0"/>
                <a:ea typeface="Segoe UI" pitchFamily="34" charset="0"/>
                <a:cs typeface="Segoe UI" pitchFamily="34" charset="0"/>
              </a:defRPr>
            </a:lvl1pPr>
          </a:lstStyle>
          <a:p>
            <a:r>
              <a:rPr lang="en-US" sz="2800" dirty="0" smtClean="0"/>
              <a:t>3. Communicates the tone of Voice</a:t>
            </a:r>
            <a:endParaRPr lang="en-US" sz="28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2386" y="1943525"/>
            <a:ext cx="5739228" cy="3838575"/>
          </a:xfrm>
          <a:prstGeom prst="rect">
            <a:avLst/>
          </a:prstGeom>
        </p:spPr>
      </p:pic>
    </p:spTree>
    <p:extLst>
      <p:ext uri="{BB962C8B-B14F-4D97-AF65-F5344CB8AC3E}">
        <p14:creationId xmlns:p14="http://schemas.microsoft.com/office/powerpoint/2010/main" val="2582435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2286000"/>
            <a:ext cx="3543300" cy="2286000"/>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27</a:t>
            </a:fld>
            <a:endParaRPr lang="en-US"/>
          </a:p>
        </p:txBody>
      </p:sp>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6" name="TextBox 5"/>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sp>
        <p:nvSpPr>
          <p:cNvPr id="9" name="TextBox 8"/>
          <p:cNvSpPr txBox="1"/>
          <p:nvPr/>
        </p:nvSpPr>
        <p:spPr>
          <a:xfrm>
            <a:off x="457200" y="1447086"/>
            <a:ext cx="3924300" cy="4801314"/>
          </a:xfrm>
          <a:prstGeom prst="rect">
            <a:avLst/>
          </a:prstGeom>
          <a:noFill/>
        </p:spPr>
        <p:txBody>
          <a:bodyPr wrap="square" rtlCol="0">
            <a:spAutoFit/>
          </a:bodyPr>
          <a:lstStyle/>
          <a:p>
            <a:r>
              <a:rPr lang="en-US" b="1" dirty="0" smtClean="0">
                <a:solidFill>
                  <a:schemeClr val="bg1">
                    <a:lumMod val="75000"/>
                  </a:schemeClr>
                </a:solidFill>
                <a:latin typeface="Segoe UI" pitchFamily="34" charset="0"/>
                <a:ea typeface="Segoe UI" pitchFamily="34" charset="0"/>
                <a:cs typeface="Segoe UI" pitchFamily="34" charset="0"/>
              </a:rPr>
              <a:t>1. Font Size</a:t>
            </a:r>
            <a:endParaRPr lang="en-US" b="1"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a:solidFill>
                  <a:schemeClr val="bg1">
                    <a:lumMod val="75000"/>
                  </a:schemeClr>
                </a:solidFill>
                <a:latin typeface="Segoe UI" pitchFamily="34" charset="0"/>
                <a:ea typeface="Segoe UI" pitchFamily="34" charset="0"/>
                <a:cs typeface="Segoe UI" pitchFamily="34" charset="0"/>
              </a:rPr>
              <a:t>Text on the Web has been too small for too long. </a:t>
            </a: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most </a:t>
            </a:r>
            <a:r>
              <a:rPr lang="en-US" dirty="0">
                <a:solidFill>
                  <a:schemeClr val="bg1">
                    <a:lumMod val="75000"/>
                  </a:schemeClr>
                </a:solidFill>
                <a:latin typeface="Segoe UI" pitchFamily="34" charset="0"/>
                <a:ea typeface="Segoe UI" pitchFamily="34" charset="0"/>
                <a:cs typeface="Segoe UI" pitchFamily="34" charset="0"/>
              </a:rPr>
              <a:t>type on the Web is set on the screen at 12px or lower. </a:t>
            </a: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However</a:t>
            </a:r>
            <a:r>
              <a:rPr lang="en-US" dirty="0">
                <a:solidFill>
                  <a:schemeClr val="bg1">
                    <a:lumMod val="75000"/>
                  </a:schemeClr>
                </a:solidFill>
                <a:latin typeface="Segoe UI" pitchFamily="34" charset="0"/>
                <a:ea typeface="Segoe UI" pitchFamily="34" charset="0"/>
                <a:cs typeface="Segoe UI" pitchFamily="34" charset="0"/>
              </a:rPr>
              <a:t>, we tend to use between 14 and 16 </a:t>
            </a:r>
            <a:r>
              <a:rPr lang="en-US" dirty="0" err="1">
                <a:solidFill>
                  <a:schemeClr val="bg1">
                    <a:lumMod val="75000"/>
                  </a:schemeClr>
                </a:solidFill>
                <a:latin typeface="Segoe UI" pitchFamily="34" charset="0"/>
                <a:ea typeface="Segoe UI" pitchFamily="34" charset="0"/>
                <a:cs typeface="Segoe UI" pitchFamily="34" charset="0"/>
              </a:rPr>
              <a:t>px</a:t>
            </a:r>
            <a:r>
              <a:rPr lang="en-US" dirty="0">
                <a:solidFill>
                  <a:schemeClr val="bg1">
                    <a:lumMod val="75000"/>
                  </a:schemeClr>
                </a:solidFill>
                <a:latin typeface="Segoe UI" pitchFamily="34" charset="0"/>
                <a:ea typeface="Segoe UI" pitchFamily="34" charset="0"/>
                <a:cs typeface="Segoe UI" pitchFamily="34" charset="0"/>
              </a:rPr>
              <a:t> for body copy as it is more </a:t>
            </a:r>
            <a:r>
              <a:rPr lang="en-US" dirty="0" err="1">
                <a:solidFill>
                  <a:schemeClr val="bg1">
                    <a:lumMod val="75000"/>
                  </a:schemeClr>
                </a:solidFill>
                <a:latin typeface="Segoe UI" pitchFamily="34" charset="0"/>
                <a:ea typeface="Segoe UI" pitchFamily="34" charset="0"/>
                <a:cs typeface="Segoe UI" pitchFamily="34" charset="0"/>
              </a:rPr>
              <a:t>scannable</a:t>
            </a:r>
            <a:r>
              <a:rPr lang="en-US" dirty="0">
                <a:solidFill>
                  <a:schemeClr val="bg1">
                    <a:lumMod val="75000"/>
                  </a:schemeClr>
                </a:solidFill>
                <a:latin typeface="Segoe UI" pitchFamily="34" charset="0"/>
                <a:ea typeface="Segoe UI" pitchFamily="34" charset="0"/>
                <a:cs typeface="Segoe UI" pitchFamily="34" charset="0"/>
              </a:rPr>
              <a:t> and better received on responsive design .</a:t>
            </a: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This </a:t>
            </a:r>
            <a:r>
              <a:rPr lang="en-US" dirty="0">
                <a:solidFill>
                  <a:schemeClr val="bg1">
                    <a:lumMod val="75000"/>
                  </a:schemeClr>
                </a:solidFill>
                <a:latin typeface="Segoe UI" pitchFamily="34" charset="0"/>
                <a:ea typeface="Segoe UI" pitchFamily="34" charset="0"/>
                <a:cs typeface="Segoe UI" pitchFamily="34" charset="0"/>
              </a:rPr>
              <a:t>is due to large monitors and crisp hi-definition screen resolutions on tablets and mobiles.</a:t>
            </a:r>
          </a:p>
        </p:txBody>
      </p:sp>
      <p:sp>
        <p:nvSpPr>
          <p:cNvPr id="2" name="Slide Number Placeholder 1"/>
          <p:cNvSpPr>
            <a:spLocks noGrp="1"/>
          </p:cNvSpPr>
          <p:nvPr>
            <p:ph type="sldNum" sz="quarter" idx="12"/>
          </p:nvPr>
        </p:nvSpPr>
        <p:spPr/>
        <p:txBody>
          <a:bodyPr/>
          <a:lstStyle/>
          <a:p>
            <a:fld id="{C902FF06-DDA9-414F-888E-5E37053DDDFB}" type="slidenum">
              <a:rPr lang="en-US" smtClean="0"/>
              <a:pPr/>
              <a:t>28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2" t="-487" r="47143" b="18839"/>
          <a:stretch/>
        </p:blipFill>
        <p:spPr>
          <a:xfrm>
            <a:off x="4724400" y="1447086"/>
            <a:ext cx="3900227" cy="476989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70" r="15326"/>
          <a:stretch/>
        </p:blipFill>
        <p:spPr>
          <a:xfrm>
            <a:off x="4495800" y="1447086"/>
            <a:ext cx="4242179" cy="4758520"/>
          </a:xfrm>
          <a:prstGeom prst="rect">
            <a:avLst/>
          </a:prstGeom>
        </p:spPr>
      </p:pic>
    </p:spTree>
    <p:extLst>
      <p:ext uri="{BB962C8B-B14F-4D97-AF65-F5344CB8AC3E}">
        <p14:creationId xmlns:p14="http://schemas.microsoft.com/office/powerpoint/2010/main" val="265634418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6" name="TextBox 5"/>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sp>
        <p:nvSpPr>
          <p:cNvPr id="9" name="TextBox 8"/>
          <p:cNvSpPr txBox="1"/>
          <p:nvPr/>
        </p:nvSpPr>
        <p:spPr>
          <a:xfrm>
            <a:off x="457200" y="1447086"/>
            <a:ext cx="3924300" cy="4801314"/>
          </a:xfrm>
          <a:prstGeom prst="rect">
            <a:avLst/>
          </a:prstGeom>
          <a:noFill/>
        </p:spPr>
        <p:txBody>
          <a:bodyPr wrap="square" rtlCol="0">
            <a:spAutoFit/>
          </a:bodyPr>
          <a:lstStyle/>
          <a:p>
            <a:r>
              <a:rPr lang="en-US" b="1" dirty="0" smtClean="0">
                <a:solidFill>
                  <a:schemeClr val="bg1">
                    <a:lumMod val="75000"/>
                  </a:schemeClr>
                </a:solidFill>
                <a:latin typeface="Segoe UI" pitchFamily="34" charset="0"/>
                <a:ea typeface="Segoe UI" pitchFamily="34" charset="0"/>
                <a:cs typeface="Segoe UI" pitchFamily="34" charset="0"/>
              </a:rPr>
              <a:t>1. Consistency</a:t>
            </a:r>
            <a:endParaRPr lang="en-US" b="1"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a:solidFill>
                  <a:schemeClr val="bg1">
                    <a:lumMod val="75000"/>
                  </a:schemeClr>
                </a:solidFill>
                <a:latin typeface="Segoe UI" pitchFamily="34" charset="0"/>
                <a:ea typeface="Segoe UI" pitchFamily="34" charset="0"/>
                <a:cs typeface="Segoe UI" pitchFamily="34" charset="0"/>
              </a:rPr>
              <a:t>You should decide on such settings as fonts, inter-paragraph spacing, the size of </a:t>
            </a:r>
            <a:r>
              <a:rPr lang="en-US" dirty="0" smtClean="0">
                <a:solidFill>
                  <a:schemeClr val="bg1">
                    <a:lumMod val="75000"/>
                  </a:schemeClr>
                </a:solidFill>
                <a:latin typeface="Segoe UI" pitchFamily="34" charset="0"/>
                <a:ea typeface="Segoe UI" pitchFamily="34" charset="0"/>
                <a:cs typeface="Segoe UI" pitchFamily="34" charset="0"/>
              </a:rPr>
              <a:t>subheads and  color usage. </a:t>
            </a: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a:solidFill>
                  <a:schemeClr val="bg1">
                    <a:lumMod val="75000"/>
                  </a:schemeClr>
                </a:solidFill>
                <a:latin typeface="Segoe UI" pitchFamily="34" charset="0"/>
                <a:ea typeface="Segoe UI" pitchFamily="34" charset="0"/>
                <a:cs typeface="Segoe UI" pitchFamily="34" charset="0"/>
              </a:rPr>
              <a:t>Then create a written style guide to help you maintain </a:t>
            </a:r>
            <a:r>
              <a:rPr lang="en-US" dirty="0" smtClean="0">
                <a:solidFill>
                  <a:schemeClr val="bg1">
                    <a:lumMod val="75000"/>
                  </a:schemeClr>
                </a:solidFill>
                <a:latin typeface="Segoe UI" pitchFamily="34" charset="0"/>
                <a:ea typeface="Segoe UI" pitchFamily="34" charset="0"/>
                <a:cs typeface="Segoe UI" pitchFamily="34" charset="0"/>
              </a:rPr>
              <a:t>these paradigm to other collaterals </a:t>
            </a: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In web development, this consistency must be followed and developed web screens to be compared with the visual designs to make sure its perfectly implemented. </a:t>
            </a:r>
            <a:endParaRPr lang="en-US" dirty="0">
              <a:solidFill>
                <a:schemeClr val="bg1">
                  <a:lumMod val="75000"/>
                </a:schemeClr>
              </a:solidFill>
              <a:latin typeface="Segoe UI" pitchFamily="34" charset="0"/>
              <a:ea typeface="Segoe UI" pitchFamily="34" charset="0"/>
              <a:cs typeface="Segoe UI" pitchFamily="34" charset="0"/>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29</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2" t="-487" r="47143" b="18839"/>
          <a:stretch/>
        </p:blipFill>
        <p:spPr>
          <a:xfrm>
            <a:off x="4724400" y="1447086"/>
            <a:ext cx="3900227" cy="4769893"/>
          </a:xfrm>
          <a:prstGeom prst="rect">
            <a:avLst/>
          </a:prstGeom>
        </p:spPr>
      </p:pic>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313334"/>
            <a:ext cx="4525963" cy="4525963"/>
          </a:xfrm>
        </p:spPr>
      </p:pic>
      <p:sp>
        <p:nvSpPr>
          <p:cNvPr id="7" name="Rectangle 6"/>
          <p:cNvSpPr/>
          <p:nvPr/>
        </p:nvSpPr>
        <p:spPr>
          <a:xfrm>
            <a:off x="0" y="0"/>
            <a:ext cx="9144000" cy="6889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228600"/>
            <a:ext cx="6553200" cy="646331"/>
          </a:xfrm>
          <a:prstGeom prst="rect">
            <a:avLst/>
          </a:prstGeom>
          <a:noFill/>
        </p:spPr>
        <p:txBody>
          <a:bodyPr wrap="square" rtlCol="0">
            <a:spAutoFit/>
          </a:bodyPr>
          <a:lstStyle>
            <a:defPPr>
              <a:defRPr lang="en-US"/>
            </a:defPPr>
            <a:lvl1pPr algn="ctr">
              <a:defRPr sz="3600">
                <a:solidFill>
                  <a:srgbClr val="FF6666"/>
                </a:solidFill>
                <a:latin typeface="Myriad Pro" pitchFamily="34" charset="0"/>
                <a:cs typeface="Myriad Arabic" pitchFamily="50" charset="-78"/>
              </a:defRPr>
            </a:lvl1pPr>
          </a:lstStyle>
          <a:p>
            <a:r>
              <a:rPr lang="en-US" dirty="0" smtClean="0">
                <a:solidFill>
                  <a:schemeClr val="tx1">
                    <a:lumMod val="65000"/>
                    <a:lumOff val="35000"/>
                  </a:schemeClr>
                </a:solidFill>
              </a:rPr>
              <a:t>Introduction</a:t>
            </a:r>
            <a:endParaRPr lang="en-US" dirty="0">
              <a:solidFill>
                <a:schemeClr val="tx1">
                  <a:lumMod val="65000"/>
                  <a:lumOff val="35000"/>
                </a:schemeClr>
              </a:solidFill>
            </a:endParaRPr>
          </a:p>
        </p:txBody>
      </p:sp>
      <p:sp>
        <p:nvSpPr>
          <p:cNvPr id="8" name="TextBox 7"/>
          <p:cNvSpPr txBox="1"/>
          <p:nvPr/>
        </p:nvSpPr>
        <p:spPr>
          <a:xfrm>
            <a:off x="383285" y="1067937"/>
            <a:ext cx="8534400" cy="5016758"/>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a:t>Grids</a:t>
            </a:r>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pPr indent="0">
              <a:buNone/>
            </a:pPr>
            <a:r>
              <a:rPr lang="en-US" dirty="0" smtClean="0"/>
              <a:t>The </a:t>
            </a:r>
            <a:r>
              <a:rPr lang="en-US" dirty="0"/>
              <a:t>diagram above is intended to show in a basic way how different pieces of type can be positioned on a grid, and what the main parts of a grid are called</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C902FF06-DDA9-414F-888E-5E37053DDDFB}" type="slidenum">
              <a:rPr lang="en-US" smtClean="0"/>
              <a:pPr/>
              <a:t>3</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835030"/>
            <a:ext cx="5219700" cy="5219700"/>
          </a:xfrm>
          <a:prstGeom prst="rect">
            <a:avLst/>
          </a:prstGeom>
        </p:spPr>
      </p:pic>
    </p:spTree>
    <p:extLst>
      <p:ext uri="{BB962C8B-B14F-4D97-AF65-F5344CB8AC3E}">
        <p14:creationId xmlns:p14="http://schemas.microsoft.com/office/powerpoint/2010/main" val="292408423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9" name="TextBox 8"/>
          <p:cNvSpPr txBox="1"/>
          <p:nvPr/>
        </p:nvSpPr>
        <p:spPr>
          <a:xfrm>
            <a:off x="457200" y="1447086"/>
            <a:ext cx="4343400" cy="4801314"/>
          </a:xfrm>
          <a:prstGeom prst="rect">
            <a:avLst/>
          </a:prstGeom>
          <a:noFill/>
        </p:spPr>
        <p:txBody>
          <a:bodyPr wrap="square" rtlCol="0">
            <a:spAutoFit/>
          </a:bodyPr>
          <a:lstStyle/>
          <a:p>
            <a:r>
              <a:rPr lang="en-US" b="1" dirty="0" smtClean="0">
                <a:solidFill>
                  <a:schemeClr val="bg1">
                    <a:lumMod val="75000"/>
                  </a:schemeClr>
                </a:solidFill>
                <a:latin typeface="Segoe UI" pitchFamily="34" charset="0"/>
                <a:ea typeface="Segoe UI" pitchFamily="34" charset="0"/>
                <a:cs typeface="Segoe UI" pitchFamily="34" charset="0"/>
              </a:rPr>
              <a:t>2. Hierarchy</a:t>
            </a:r>
            <a:endParaRPr lang="en-US" b="1" dirty="0">
              <a:solidFill>
                <a:schemeClr val="bg1">
                  <a:lumMod val="75000"/>
                </a:schemeClr>
              </a:solidFill>
              <a:latin typeface="Segoe UI" pitchFamily="34" charset="0"/>
              <a:ea typeface="Segoe UI" pitchFamily="34" charset="0"/>
              <a:cs typeface="Segoe UI" pitchFamily="34" charset="0"/>
            </a:endParaRPr>
          </a:p>
          <a:p>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When planning your design, it’s important to work out how you’re going to identify hierarchy and structure. </a:t>
            </a: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How big or how bold should the title/headline be? What about sub-headings, body copy or figure captions?</a:t>
            </a: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Achieving good hierarchy should generally start with a sketch where you layout what your most important visual element is down to your least important element.</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777408" y="1905000"/>
            <a:ext cx="1982587" cy="3810000"/>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918857" y="1905000"/>
            <a:ext cx="1970039" cy="3810000"/>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30</a:t>
            </a:fld>
            <a:endParaRPr lang="en-US"/>
          </a:p>
        </p:txBody>
      </p:sp>
      <p:sp>
        <p:nvSpPr>
          <p:cNvPr id="11" name="TextBox 10"/>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12" name="TextBox 11"/>
          <p:cNvSpPr txBox="1"/>
          <p:nvPr/>
        </p:nvSpPr>
        <p:spPr>
          <a:xfrm>
            <a:off x="457200" y="1447800"/>
            <a:ext cx="4267200" cy="4278094"/>
          </a:xfrm>
          <a:prstGeom prst="rect">
            <a:avLst/>
          </a:prstGeom>
          <a:noFill/>
        </p:spPr>
        <p:txBody>
          <a:bodyPr wrap="square" rtlCol="0">
            <a:spAutoFit/>
          </a:bodyPr>
          <a:lstStyle/>
          <a:p>
            <a:r>
              <a:rPr lang="en-US" b="1" dirty="0" smtClean="0">
                <a:solidFill>
                  <a:schemeClr val="bg1">
                    <a:lumMod val="75000"/>
                  </a:schemeClr>
                </a:solidFill>
                <a:latin typeface="Segoe UI" pitchFamily="34" charset="0"/>
                <a:ea typeface="Segoe UI" pitchFamily="34" charset="0"/>
                <a:cs typeface="Segoe UI" pitchFamily="34" charset="0"/>
              </a:rPr>
              <a:t>3. Alignment</a:t>
            </a:r>
            <a:endParaRPr lang="en-US" b="1" dirty="0">
              <a:solidFill>
                <a:schemeClr val="bg1">
                  <a:lumMod val="75000"/>
                </a:schemeClr>
              </a:solidFill>
              <a:latin typeface="Segoe UI" pitchFamily="34" charset="0"/>
              <a:ea typeface="Segoe UI" pitchFamily="34" charset="0"/>
              <a:cs typeface="Segoe UI" pitchFamily="34" charset="0"/>
            </a:endParaRPr>
          </a:p>
          <a:p>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Alignment is an extremely important concept in typography. </a:t>
            </a: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Non-designers tend to instinctively center align everything. Somewhere in life we learn that if something is centered then it is balanced and therefore better.</a:t>
            </a: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In reality, center alignment is the weakest, hardest to read alignment and should be used very selectively.</a:t>
            </a:r>
          </a:p>
          <a:p>
            <a:pPr indent="-457200">
              <a:buAutoNum type="arabicPeriod"/>
            </a:pPr>
            <a:endParaRPr lang="en-US" sz="2000" dirty="0" smtClean="0">
              <a:solidFill>
                <a:schemeClr val="bg1">
                  <a:lumMod val="50000"/>
                </a:schemeClr>
              </a:solidFill>
              <a:latin typeface="Helvetica" pitchFamily="34" charset="0"/>
              <a:cs typeface="Helvetica" pitchFamily="34" charset="0"/>
            </a:endParaRPr>
          </a:p>
        </p:txBody>
      </p:sp>
      <p:pic>
        <p:nvPicPr>
          <p:cNvPr id="13" name="Picture 12"/>
          <p:cNvPicPr>
            <a:picLocks noChangeAspect="1"/>
          </p:cNvPicPr>
          <p:nvPr/>
        </p:nvPicPr>
        <p:blipFill>
          <a:blip r:embed="rId2" cstate="email">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953000" y="1676400"/>
            <a:ext cx="3886200" cy="3886200"/>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31</a:t>
            </a:fld>
            <a:endParaRPr lang="en-US"/>
          </a:p>
        </p:txBody>
      </p:sp>
      <p:sp>
        <p:nvSpPr>
          <p:cNvPr id="8" name="TextBox 7"/>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spTree>
    <p:extLst>
      <p:ext uri="{BB962C8B-B14F-4D97-AF65-F5344CB8AC3E}">
        <p14:creationId xmlns:p14="http://schemas.microsoft.com/office/powerpoint/2010/main" val="2034823857"/>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1" name="Picture 3"/>
          <p:cNvPicPr>
            <a:picLocks noChangeAspect="1" noChangeArrowheads="1"/>
          </p:cNvPicPr>
          <p:nvPr/>
        </p:nvPicPr>
        <p:blipFill>
          <a:blip r:embed="rId2" cstate="email"/>
          <a:srcRect/>
          <a:stretch>
            <a:fillRect/>
          </a:stretch>
        </p:blipFill>
        <p:spPr bwMode="auto">
          <a:xfrm>
            <a:off x="4891087" y="1524000"/>
            <a:ext cx="4024313" cy="2971800"/>
          </a:xfrm>
          <a:prstGeom prst="rect">
            <a:avLst/>
          </a:prstGeom>
          <a:noFill/>
          <a:ln w="9525">
            <a:noFill/>
            <a:miter lim="800000"/>
            <a:headEnd/>
            <a:tailEnd/>
          </a:ln>
        </p:spPr>
      </p:pic>
      <p:sp>
        <p:nvSpPr>
          <p:cNvPr id="11" name="TextBox 10"/>
          <p:cNvSpPr txBox="1"/>
          <p:nvPr/>
        </p:nvSpPr>
        <p:spPr>
          <a:xfrm>
            <a:off x="457200" y="1447800"/>
            <a:ext cx="4267200" cy="2862322"/>
          </a:xfrm>
          <a:prstGeom prst="rect">
            <a:avLst/>
          </a:prstGeom>
          <a:noFill/>
        </p:spPr>
        <p:txBody>
          <a:bodyPr wrap="square" rtlCol="0">
            <a:spAutoFit/>
          </a:bodyPr>
          <a:lstStyle/>
          <a:p>
            <a:r>
              <a:rPr lang="en-US" b="1" dirty="0">
                <a:solidFill>
                  <a:schemeClr val="bg1">
                    <a:lumMod val="75000"/>
                  </a:schemeClr>
                </a:solidFill>
                <a:latin typeface="Segoe UI" pitchFamily="34" charset="0"/>
                <a:ea typeface="Segoe UI" pitchFamily="34" charset="0"/>
                <a:cs typeface="Segoe UI" pitchFamily="34" charset="0"/>
              </a:rPr>
              <a:t>4</a:t>
            </a:r>
            <a:r>
              <a:rPr lang="en-US" b="1" dirty="0" smtClean="0">
                <a:solidFill>
                  <a:schemeClr val="bg1">
                    <a:lumMod val="75000"/>
                  </a:schemeClr>
                </a:solidFill>
                <a:latin typeface="Segoe UI" pitchFamily="34" charset="0"/>
                <a:ea typeface="Segoe UI" pitchFamily="34" charset="0"/>
                <a:cs typeface="Segoe UI" pitchFamily="34" charset="0"/>
              </a:rPr>
              <a:t>. Color </a:t>
            </a:r>
            <a:r>
              <a:rPr lang="en-US" b="1" dirty="0">
                <a:solidFill>
                  <a:schemeClr val="bg1">
                    <a:lumMod val="75000"/>
                  </a:schemeClr>
                </a:solidFill>
                <a:latin typeface="Segoe UI" pitchFamily="34" charset="0"/>
                <a:ea typeface="Segoe UI" pitchFamily="34" charset="0"/>
                <a:cs typeface="Segoe UI" pitchFamily="34" charset="0"/>
              </a:rPr>
              <a:t>Contrast.</a:t>
            </a:r>
          </a:p>
          <a:p>
            <a:endParaRPr lang="en-US" dirty="0">
              <a:solidFill>
                <a:schemeClr val="bg1">
                  <a:lumMod val="75000"/>
                </a:schemeClr>
              </a:solidFill>
              <a:latin typeface="Segoe UI" pitchFamily="34" charset="0"/>
              <a:ea typeface="Segoe UI" pitchFamily="34" charset="0"/>
              <a:cs typeface="Segoe UI" pitchFamily="34" charset="0"/>
            </a:endParaRPr>
          </a:p>
          <a:p>
            <a:r>
              <a:rPr lang="en-US" dirty="0">
                <a:solidFill>
                  <a:schemeClr val="bg1">
                    <a:lumMod val="75000"/>
                  </a:schemeClr>
                </a:solidFill>
                <a:latin typeface="Segoe UI" pitchFamily="34" charset="0"/>
                <a:ea typeface="Segoe UI" pitchFamily="34" charset="0"/>
                <a:cs typeface="Segoe UI" pitchFamily="34" charset="0"/>
              </a:rPr>
              <a:t>In the image below, even though the colors are very different, once they are converted to grey scale, you can see that their values are so close the words become almost impossible to read. This tells you these colors are not a good pair.</a:t>
            </a:r>
          </a:p>
          <a:p>
            <a:pPr indent="-457200">
              <a:buAutoNum type="arabicPeriod"/>
            </a:pPr>
            <a:endParaRPr lang="en-US" dirty="0">
              <a:solidFill>
                <a:schemeClr val="bg1">
                  <a:lumMod val="75000"/>
                </a:schemeClr>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4495800"/>
            <a:ext cx="4267200" cy="2118360"/>
          </a:xfrm>
          <a:prstGeom prst="rect">
            <a:avLst/>
          </a:prstGeom>
        </p:spPr>
      </p:pic>
      <p:sp>
        <p:nvSpPr>
          <p:cNvPr id="5" name="Slide Number Placeholder 4"/>
          <p:cNvSpPr>
            <a:spLocks noGrp="1"/>
          </p:cNvSpPr>
          <p:nvPr>
            <p:ph type="sldNum" sz="quarter" idx="12"/>
          </p:nvPr>
        </p:nvSpPr>
        <p:spPr/>
        <p:txBody>
          <a:bodyPr/>
          <a:lstStyle/>
          <a:p>
            <a:fld id="{C902FF06-DDA9-414F-888E-5E37053DDDFB}" type="slidenum">
              <a:rPr lang="en-US" smtClean="0"/>
              <a:pPr/>
              <a:t>32</a:t>
            </a:fld>
            <a:endParaRPr lang="en-US"/>
          </a:p>
        </p:txBody>
      </p:sp>
      <p:sp>
        <p:nvSpPr>
          <p:cNvPr id="10" name="TextBox 9"/>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448" y="2286000"/>
            <a:ext cx="4485653" cy="3557587"/>
          </a:xfrm>
        </p:spPr>
      </p:pic>
      <p:sp>
        <p:nvSpPr>
          <p:cNvPr id="11" name="TextBox 10"/>
          <p:cNvSpPr txBox="1"/>
          <p:nvPr/>
        </p:nvSpPr>
        <p:spPr>
          <a:xfrm>
            <a:off x="457200" y="1447800"/>
            <a:ext cx="4267200" cy="369332"/>
          </a:xfrm>
          <a:prstGeom prst="rect">
            <a:avLst/>
          </a:prstGeom>
          <a:noFill/>
        </p:spPr>
        <p:txBody>
          <a:bodyPr wrap="square" rtlCol="0">
            <a:spAutoFit/>
          </a:bodyPr>
          <a:lstStyle/>
          <a:p>
            <a:r>
              <a:rPr lang="en-US" b="1" dirty="0">
                <a:solidFill>
                  <a:schemeClr val="bg1">
                    <a:lumMod val="75000"/>
                  </a:schemeClr>
                </a:solidFill>
                <a:latin typeface="Segoe UI" pitchFamily="34" charset="0"/>
                <a:ea typeface="Segoe UI" pitchFamily="34" charset="0"/>
                <a:cs typeface="Segoe UI" pitchFamily="34" charset="0"/>
              </a:rPr>
              <a:t>4</a:t>
            </a:r>
            <a:r>
              <a:rPr lang="en-US" b="1" dirty="0" smtClean="0">
                <a:solidFill>
                  <a:schemeClr val="bg1">
                    <a:lumMod val="75000"/>
                  </a:schemeClr>
                </a:solidFill>
                <a:latin typeface="Segoe UI" pitchFamily="34" charset="0"/>
                <a:ea typeface="Segoe UI" pitchFamily="34" charset="0"/>
                <a:cs typeface="Segoe UI" pitchFamily="34" charset="0"/>
              </a:rPr>
              <a:t>. Color </a:t>
            </a:r>
            <a:r>
              <a:rPr lang="en-US" b="1" dirty="0">
                <a:solidFill>
                  <a:schemeClr val="bg1">
                    <a:lumMod val="75000"/>
                  </a:schemeClr>
                </a:solidFill>
                <a:latin typeface="Segoe UI" pitchFamily="34" charset="0"/>
                <a:ea typeface="Segoe UI" pitchFamily="34" charset="0"/>
                <a:cs typeface="Segoe UI" pitchFamily="34" charset="0"/>
              </a:rPr>
              <a:t>Contrast</a:t>
            </a:r>
            <a:r>
              <a:rPr lang="en-US" b="1" dirty="0" smtClean="0">
                <a:solidFill>
                  <a:schemeClr val="bg1">
                    <a:lumMod val="75000"/>
                  </a:schemeClr>
                </a:solidFill>
                <a:latin typeface="Segoe UI" pitchFamily="34" charset="0"/>
                <a:ea typeface="Segoe UI" pitchFamily="34" charset="0"/>
                <a:cs typeface="Segoe UI" pitchFamily="34" charset="0"/>
              </a:rPr>
              <a:t>.</a:t>
            </a:r>
            <a:endParaRPr lang="en-US" b="1" dirty="0">
              <a:solidFill>
                <a:schemeClr val="bg1">
                  <a:lumMod val="75000"/>
                </a:schemeClr>
              </a:soli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2"/>
          </p:nvPr>
        </p:nvSpPr>
        <p:spPr/>
        <p:txBody>
          <a:bodyPr/>
          <a:lstStyle/>
          <a:p>
            <a:fld id="{C902FF06-DDA9-414F-888E-5E37053DDDFB}" type="slidenum">
              <a:rPr lang="en-US" smtClean="0"/>
              <a:pPr/>
              <a:t>33</a:t>
            </a:fld>
            <a:endParaRPr lang="en-US"/>
          </a:p>
        </p:txBody>
      </p:sp>
      <p:sp>
        <p:nvSpPr>
          <p:cNvPr id="13" name="TextBox 12"/>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701" y="2286000"/>
            <a:ext cx="3242899" cy="355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83398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1447800"/>
            <a:ext cx="4267200" cy="4555093"/>
          </a:xfrm>
          <a:prstGeom prst="rect">
            <a:avLst/>
          </a:prstGeom>
          <a:noFill/>
        </p:spPr>
        <p:txBody>
          <a:bodyPr wrap="square" rtlCol="0">
            <a:spAutoFit/>
          </a:bodyPr>
          <a:lstStyle/>
          <a:p>
            <a:r>
              <a:rPr lang="en-US" b="1" dirty="0" smtClean="0">
                <a:solidFill>
                  <a:schemeClr val="bg1">
                    <a:lumMod val="75000"/>
                  </a:schemeClr>
                </a:solidFill>
                <a:latin typeface="Segoe UI" pitchFamily="34" charset="0"/>
                <a:ea typeface="Segoe UI" pitchFamily="34" charset="0"/>
                <a:cs typeface="Segoe UI" pitchFamily="34" charset="0"/>
              </a:rPr>
              <a:t>5. Whitespace </a:t>
            </a:r>
          </a:p>
          <a:p>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White space, or negative space, is the space between elements in a composition.</a:t>
            </a:r>
          </a:p>
          <a:p>
            <a:pPr marL="285750" indent="-285750">
              <a:buFont typeface="Arial" pitchFamily="34" charset="0"/>
              <a:buChar char="•"/>
            </a:pPr>
            <a:endParaRPr lang="en-US" dirty="0" smtClean="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Whitespace can be used to create balance or lead the viewers eye from one part of the composition to the next.</a:t>
            </a:r>
          </a:p>
          <a:p>
            <a:pPr marL="285750" indent="-285750">
              <a:buFont typeface="Arial" pitchFamily="34" charset="0"/>
              <a:buChar char="•"/>
            </a:pPr>
            <a:endParaRPr lang="en-US" dirty="0">
              <a:solidFill>
                <a:schemeClr val="bg1">
                  <a:lumMod val="75000"/>
                </a:schemeClr>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lumMod val="75000"/>
                  </a:schemeClr>
                </a:solidFill>
                <a:latin typeface="Segoe UI" pitchFamily="34" charset="0"/>
                <a:ea typeface="Segoe UI" pitchFamily="34" charset="0"/>
                <a:cs typeface="Segoe UI" pitchFamily="34" charset="0"/>
              </a:rPr>
              <a:t>It can invoke a feeling of elegance or add a level of communication to a typographic treatment.</a:t>
            </a:r>
          </a:p>
          <a:p>
            <a:endParaRPr lang="en-US" dirty="0" smtClean="0">
              <a:solidFill>
                <a:schemeClr val="bg1">
                  <a:lumMod val="75000"/>
                </a:schemeClr>
              </a:solidFill>
              <a:latin typeface="Segoe UI" pitchFamily="34" charset="0"/>
              <a:ea typeface="Segoe UI" pitchFamily="34" charset="0"/>
              <a:cs typeface="Segoe UI" pitchFamily="34" charset="0"/>
            </a:endParaRPr>
          </a:p>
          <a:p>
            <a:pPr indent="-457200">
              <a:buAutoNum type="arabicPeriod"/>
            </a:pPr>
            <a:endParaRPr lang="en-US" sz="2000" dirty="0" smtClean="0">
              <a:solidFill>
                <a:schemeClr val="bg1">
                  <a:lumMod val="50000"/>
                </a:schemeClr>
              </a:solidFill>
              <a:latin typeface="Helvetica" pitchFamily="34" charset="0"/>
              <a:cs typeface="Helvetica" pitchFamily="34" charset="0"/>
            </a:endParaRPr>
          </a:p>
        </p:txBody>
      </p:sp>
      <p:sp>
        <p:nvSpPr>
          <p:cNvPr id="5" name="Slide Number Placeholder 4"/>
          <p:cNvSpPr>
            <a:spLocks noGrp="1"/>
          </p:cNvSpPr>
          <p:nvPr>
            <p:ph type="sldNum" sz="quarter" idx="12"/>
          </p:nvPr>
        </p:nvSpPr>
        <p:spPr/>
        <p:txBody>
          <a:bodyPr/>
          <a:lstStyle/>
          <a:p>
            <a:fld id="{C902FF06-DDA9-414F-888E-5E37053DDDFB}" type="slidenum">
              <a:rPr lang="en-US" smtClean="0"/>
              <a:pPr/>
              <a:t>34</a:t>
            </a:fld>
            <a:endParaRPr lang="en-US"/>
          </a:p>
        </p:txBody>
      </p:sp>
      <p:sp>
        <p:nvSpPr>
          <p:cNvPr id="10" name="TextBox 9"/>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2338" y="1570037"/>
            <a:ext cx="3437440" cy="4525963"/>
          </a:xfrm>
        </p:spPr>
      </p:pic>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209800"/>
            <a:ext cx="4267200" cy="2031325"/>
          </a:xfrm>
          <a:prstGeom prst="rect">
            <a:avLst/>
          </a:prstGeom>
          <a:noFill/>
        </p:spPr>
        <p:txBody>
          <a:bodyPr wrap="square" rtlCol="0">
            <a:spAutoFit/>
          </a:bodyPr>
          <a:lstStyle/>
          <a:p>
            <a:r>
              <a:rPr lang="en-US" dirty="0">
                <a:solidFill>
                  <a:schemeClr val="bg1">
                    <a:lumMod val="75000"/>
                  </a:schemeClr>
                </a:solidFill>
                <a:latin typeface="Segoe UI" pitchFamily="34" charset="0"/>
                <a:ea typeface="Segoe UI" pitchFamily="34" charset="0"/>
                <a:cs typeface="Segoe UI" pitchFamily="34" charset="0"/>
              </a:rPr>
              <a:t>The FedEx logo uses the whitespace between the uppercase E and the x to create a counter form -  an arrow. </a:t>
            </a:r>
            <a:endParaRPr lang="en-US" dirty="0" smtClean="0">
              <a:solidFill>
                <a:schemeClr val="bg1">
                  <a:lumMod val="75000"/>
                </a:schemeClr>
              </a:solidFill>
              <a:latin typeface="Segoe UI" pitchFamily="34" charset="0"/>
              <a:ea typeface="Segoe UI" pitchFamily="34" charset="0"/>
              <a:cs typeface="Segoe UI" pitchFamily="34" charset="0"/>
            </a:endParaRPr>
          </a:p>
          <a:p>
            <a:endParaRPr lang="en-US" dirty="0">
              <a:solidFill>
                <a:schemeClr val="bg1">
                  <a:lumMod val="75000"/>
                </a:schemeClr>
              </a:solidFill>
              <a:latin typeface="Segoe UI" pitchFamily="34" charset="0"/>
              <a:ea typeface="Segoe UI" pitchFamily="34" charset="0"/>
              <a:cs typeface="Segoe UI" pitchFamily="34" charset="0"/>
            </a:endParaRPr>
          </a:p>
          <a:p>
            <a:r>
              <a:rPr lang="en-US" dirty="0" smtClean="0">
                <a:solidFill>
                  <a:schemeClr val="bg1">
                    <a:lumMod val="75000"/>
                  </a:schemeClr>
                </a:solidFill>
                <a:latin typeface="Segoe UI" pitchFamily="34" charset="0"/>
                <a:ea typeface="Segoe UI" pitchFamily="34" charset="0"/>
                <a:cs typeface="Segoe UI" pitchFamily="34" charset="0"/>
              </a:rPr>
              <a:t>This </a:t>
            </a:r>
            <a:r>
              <a:rPr lang="en-US" dirty="0">
                <a:solidFill>
                  <a:schemeClr val="bg1">
                    <a:lumMod val="75000"/>
                  </a:schemeClr>
                </a:solidFill>
                <a:latin typeface="Segoe UI" pitchFamily="34" charset="0"/>
                <a:ea typeface="Segoe UI" pitchFamily="34" charset="0"/>
                <a:cs typeface="Segoe UI" pitchFamily="34" charset="0"/>
              </a:rPr>
              <a:t>adds a secondary level of communication to the word</a:t>
            </a:r>
            <a:r>
              <a:rPr lang="en-US" dirty="0" smtClean="0">
                <a:solidFill>
                  <a:schemeClr val="bg1">
                    <a:lumMod val="75000"/>
                  </a:schemeClr>
                </a:solidFill>
                <a:latin typeface="Segoe UI" pitchFamily="34" charset="0"/>
                <a:ea typeface="Segoe UI" pitchFamily="34" charset="0"/>
                <a:cs typeface="Segoe UI" pitchFamily="34" charset="0"/>
              </a:rPr>
              <a:t>.</a:t>
            </a:r>
          </a:p>
          <a:p>
            <a:endParaRPr lang="en-US" dirty="0">
              <a:solidFill>
                <a:schemeClr val="bg1">
                  <a:lumMod val="75000"/>
                </a:schemeClr>
              </a:solidFill>
              <a:latin typeface="Segoe UI" pitchFamily="34" charset="0"/>
              <a:ea typeface="Segoe UI" pitchFamily="34" charset="0"/>
              <a:cs typeface="Segoe UI" pitchFamily="34" charset="0"/>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81200" y="5440998"/>
            <a:ext cx="2461716" cy="731202"/>
          </a:xfrm>
          <a:prstGeom prst="rect">
            <a:avLst/>
          </a:prstGeom>
        </p:spPr>
      </p:pic>
      <p:sp>
        <p:nvSpPr>
          <p:cNvPr id="5" name="Slide Number Placeholder 4"/>
          <p:cNvSpPr>
            <a:spLocks noGrp="1"/>
          </p:cNvSpPr>
          <p:nvPr>
            <p:ph type="sldNum" sz="quarter" idx="12"/>
          </p:nvPr>
        </p:nvSpPr>
        <p:spPr/>
        <p:txBody>
          <a:bodyPr/>
          <a:lstStyle/>
          <a:p>
            <a:fld id="{C902FF06-DDA9-414F-888E-5E37053DDDFB}" type="slidenum">
              <a:rPr lang="en-US" smtClean="0"/>
              <a:pPr/>
              <a:t>35</a:t>
            </a:fld>
            <a:endParaRPr lang="en-US"/>
          </a:p>
        </p:txBody>
      </p:sp>
      <p:sp>
        <p:nvSpPr>
          <p:cNvPr id="10" name="TextBox 9"/>
          <p:cNvSpPr txBox="1"/>
          <p:nvPr/>
        </p:nvSpPr>
        <p:spPr>
          <a:xfrm>
            <a:off x="1866900" y="474453"/>
            <a:ext cx="5715000" cy="646331"/>
          </a:xfrm>
          <a:prstGeom prst="rect">
            <a:avLst/>
          </a:prstGeom>
          <a:noFill/>
        </p:spPr>
        <p:txBody>
          <a:bodyPr wrap="square" rtlCol="0">
            <a:spAutoFit/>
          </a:bodyPr>
          <a:lstStyle>
            <a:defPPr>
              <a:defRPr lang="en-US"/>
            </a:defPPr>
            <a:lvl1pPr algn="ctr">
              <a:defRPr sz="3600">
                <a:solidFill>
                  <a:srgbClr val="0E6569"/>
                </a:solidFill>
                <a:latin typeface="Myriad Pro" pitchFamily="34" charset="0"/>
                <a:cs typeface="Myriad Arabic" pitchFamily="50" charset="-78"/>
              </a:defRPr>
            </a:lvl1pPr>
          </a:lstStyle>
          <a:p>
            <a:r>
              <a:rPr lang="en-US" dirty="0" smtClean="0">
                <a:solidFill>
                  <a:srgbClr val="FF6666"/>
                </a:solidFill>
              </a:rPr>
              <a:t>Principles </a:t>
            </a:r>
            <a:r>
              <a:rPr lang="en-US" dirty="0">
                <a:solidFill>
                  <a:srgbClr val="FF6666"/>
                </a:solidFill>
              </a:rPr>
              <a:t>of Typography</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001" t="27225" r="14805" b="23583"/>
          <a:stretch/>
        </p:blipFill>
        <p:spPr>
          <a:xfrm>
            <a:off x="4536743" y="4297950"/>
            <a:ext cx="3616657" cy="18742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2216666"/>
            <a:ext cx="2590800" cy="1943101"/>
          </a:xfrm>
          <a:prstGeom prst="rect">
            <a:avLst/>
          </a:prstGeom>
        </p:spPr>
      </p:pic>
    </p:spTree>
    <p:extLst>
      <p:ext uri="{BB962C8B-B14F-4D97-AF65-F5344CB8AC3E}">
        <p14:creationId xmlns:p14="http://schemas.microsoft.com/office/powerpoint/2010/main" val="3025819970"/>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3400" y="457200"/>
            <a:ext cx="8077200" cy="646331"/>
          </a:xfrm>
          <a:prstGeom prst="rect">
            <a:avLst/>
          </a:prstGeom>
          <a:noFill/>
        </p:spPr>
        <p:txBody>
          <a:bodyPr wrap="square" rtlCol="0">
            <a:spAutoFit/>
          </a:bodyPr>
          <a:lstStyle>
            <a:defPPr>
              <a:defRPr lang="en-US"/>
            </a:defPPr>
            <a:lvl1pPr algn="ctr">
              <a:defRPr sz="3600">
                <a:solidFill>
                  <a:srgbClr val="E6E6E6"/>
                </a:solidFill>
                <a:latin typeface="Myriad Pro" pitchFamily="34" charset="0"/>
                <a:cs typeface="Myriad Arabic" pitchFamily="50" charset="-78"/>
              </a:defRPr>
            </a:lvl1pPr>
          </a:lstStyle>
          <a:p>
            <a:r>
              <a:rPr lang="en-US" dirty="0" smtClean="0">
                <a:solidFill>
                  <a:schemeClr val="bg1"/>
                </a:solidFill>
              </a:rPr>
              <a:t>Typography </a:t>
            </a:r>
            <a:r>
              <a:rPr lang="en-US" dirty="0">
                <a:solidFill>
                  <a:schemeClr val="bg1"/>
                </a:solidFill>
              </a:rPr>
              <a:t>Rules &amp; best Practices</a:t>
            </a:r>
          </a:p>
        </p:txBody>
      </p:sp>
      <p:sp>
        <p:nvSpPr>
          <p:cNvPr id="12" name="TextBox 11"/>
          <p:cNvSpPr txBox="1"/>
          <p:nvPr/>
        </p:nvSpPr>
        <p:spPr>
          <a:xfrm>
            <a:off x="381000" y="1620083"/>
            <a:ext cx="8534400" cy="4662815"/>
          </a:xfrm>
          <a:prstGeom prst="rect">
            <a:avLst/>
          </a:prstGeom>
          <a:noFill/>
        </p:spPr>
        <p:txBody>
          <a:bodyPr wrap="square" rtlCol="0">
            <a:spAutoFit/>
          </a:bodyPr>
          <a:lstStyle/>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Always spell check!</a:t>
            </a: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Insert only a </a:t>
            </a:r>
            <a:r>
              <a:rPr lang="en-US" b="1" dirty="0">
                <a:solidFill>
                  <a:schemeClr val="bg1"/>
                </a:solidFill>
                <a:latin typeface="Segoe UI" pitchFamily="34" charset="0"/>
                <a:ea typeface="Segoe UI" pitchFamily="34" charset="0"/>
                <a:cs typeface="Segoe UI" pitchFamily="34" charset="0"/>
              </a:rPr>
              <a:t>single space </a:t>
            </a:r>
            <a:r>
              <a:rPr lang="en-US" dirty="0">
                <a:solidFill>
                  <a:schemeClr val="bg1"/>
                </a:solidFill>
                <a:latin typeface="Segoe UI" pitchFamily="34" charset="0"/>
                <a:ea typeface="Segoe UI" pitchFamily="34" charset="0"/>
                <a:cs typeface="Segoe UI" pitchFamily="34" charset="0"/>
              </a:rPr>
              <a:t>after all punctuation</a:t>
            </a: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Use proper </a:t>
            </a:r>
            <a:r>
              <a:rPr lang="en-US" b="1" dirty="0">
                <a:solidFill>
                  <a:schemeClr val="bg1"/>
                </a:solidFill>
                <a:latin typeface="Segoe UI" pitchFamily="34" charset="0"/>
                <a:ea typeface="Segoe UI" pitchFamily="34" charset="0"/>
                <a:cs typeface="Segoe UI" pitchFamily="34" charset="0"/>
              </a:rPr>
              <a:t>‘</a:t>
            </a:r>
            <a:r>
              <a:rPr lang="en-US" b="1" dirty="0" err="1">
                <a:solidFill>
                  <a:schemeClr val="bg1"/>
                </a:solidFill>
                <a:latin typeface="Segoe UI" pitchFamily="34" charset="0"/>
                <a:ea typeface="Segoe UI" pitchFamily="34" charset="0"/>
                <a:cs typeface="Segoe UI" pitchFamily="34" charset="0"/>
              </a:rPr>
              <a:t>em</a:t>
            </a:r>
            <a:r>
              <a:rPr lang="en-US" b="1" dirty="0">
                <a:solidFill>
                  <a:schemeClr val="bg1"/>
                </a:solidFill>
                <a:latin typeface="Segoe UI" pitchFamily="34" charset="0"/>
                <a:ea typeface="Segoe UI" pitchFamily="34" charset="0"/>
                <a:cs typeface="Segoe UI" pitchFamily="34" charset="0"/>
              </a:rPr>
              <a:t>’ </a:t>
            </a:r>
            <a:r>
              <a:rPr lang="en-US" dirty="0">
                <a:solidFill>
                  <a:schemeClr val="bg1"/>
                </a:solidFill>
                <a:latin typeface="Segoe UI" pitchFamily="34" charset="0"/>
                <a:ea typeface="Segoe UI" pitchFamily="34" charset="0"/>
                <a:cs typeface="Segoe UI" pitchFamily="34" charset="0"/>
              </a:rPr>
              <a:t>dashes, </a:t>
            </a:r>
            <a:r>
              <a:rPr lang="en-US" b="1" dirty="0">
                <a:solidFill>
                  <a:schemeClr val="bg1"/>
                </a:solidFill>
                <a:latin typeface="Segoe UI" pitchFamily="34" charset="0"/>
                <a:ea typeface="Segoe UI" pitchFamily="34" charset="0"/>
                <a:cs typeface="Segoe UI" pitchFamily="34" charset="0"/>
              </a:rPr>
              <a:t>‘en’ </a:t>
            </a:r>
            <a:r>
              <a:rPr lang="en-US" dirty="0">
                <a:solidFill>
                  <a:schemeClr val="bg1"/>
                </a:solidFill>
                <a:latin typeface="Segoe UI" pitchFamily="34" charset="0"/>
                <a:ea typeface="Segoe UI" pitchFamily="34" charset="0"/>
                <a:cs typeface="Segoe UI" pitchFamily="34" charset="0"/>
              </a:rPr>
              <a:t>dashes, and hyphens</a:t>
            </a: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Use proper </a:t>
            </a:r>
            <a:r>
              <a:rPr lang="en-US" b="1" dirty="0">
                <a:solidFill>
                  <a:schemeClr val="bg1"/>
                </a:solidFill>
                <a:latin typeface="Segoe UI" pitchFamily="34" charset="0"/>
                <a:ea typeface="Segoe UI" pitchFamily="34" charset="0"/>
                <a:cs typeface="Segoe UI" pitchFamily="34" charset="0"/>
              </a:rPr>
              <a:t>quote</a:t>
            </a:r>
            <a:r>
              <a:rPr lang="en-US" dirty="0">
                <a:solidFill>
                  <a:schemeClr val="bg1"/>
                </a:solidFill>
                <a:latin typeface="Segoe UI" pitchFamily="34" charset="0"/>
                <a:ea typeface="Segoe UI" pitchFamily="34" charset="0"/>
                <a:cs typeface="Segoe UI" pitchFamily="34" charset="0"/>
              </a:rPr>
              <a:t> and </a:t>
            </a:r>
            <a:r>
              <a:rPr lang="en-US" b="1" dirty="0">
                <a:solidFill>
                  <a:schemeClr val="bg1"/>
                </a:solidFill>
                <a:latin typeface="Segoe UI" pitchFamily="34" charset="0"/>
                <a:ea typeface="Segoe UI" pitchFamily="34" charset="0"/>
                <a:cs typeface="Segoe UI" pitchFamily="34" charset="0"/>
              </a:rPr>
              <a:t>apostrophe</a:t>
            </a:r>
            <a:r>
              <a:rPr lang="en-US" dirty="0">
                <a:solidFill>
                  <a:schemeClr val="bg1"/>
                </a:solidFill>
                <a:latin typeface="Segoe UI" pitchFamily="34" charset="0"/>
                <a:ea typeface="Segoe UI" pitchFamily="34" charset="0"/>
                <a:cs typeface="Segoe UI" pitchFamily="34" charset="0"/>
              </a:rPr>
              <a:t> marks</a:t>
            </a:r>
          </a:p>
          <a:p>
            <a:pPr indent="-457200">
              <a:lnSpc>
                <a:spcPct val="150000"/>
              </a:lnSpc>
              <a:buAutoNum type="arabicPeriod"/>
            </a:pPr>
            <a:r>
              <a:rPr lang="en-US" dirty="0" smtClean="0">
                <a:solidFill>
                  <a:schemeClr val="bg1"/>
                </a:solidFill>
                <a:latin typeface="Segoe UI" pitchFamily="34" charset="0"/>
                <a:ea typeface="Segoe UI" pitchFamily="34" charset="0"/>
                <a:cs typeface="Segoe UI" pitchFamily="34" charset="0"/>
              </a:rPr>
              <a:t>Use </a:t>
            </a:r>
            <a:r>
              <a:rPr lang="en-US" dirty="0">
                <a:solidFill>
                  <a:schemeClr val="bg1"/>
                </a:solidFill>
                <a:latin typeface="Segoe UI" pitchFamily="34" charset="0"/>
                <a:ea typeface="Segoe UI" pitchFamily="34" charset="0"/>
                <a:cs typeface="Segoe UI" pitchFamily="34" charset="0"/>
              </a:rPr>
              <a:t>caps </a:t>
            </a:r>
            <a:r>
              <a:rPr lang="en-US" dirty="0" smtClean="0">
                <a:solidFill>
                  <a:schemeClr val="bg1"/>
                </a:solidFill>
                <a:latin typeface="Segoe UI" pitchFamily="34" charset="0"/>
                <a:ea typeface="Segoe UI" pitchFamily="34" charset="0"/>
                <a:cs typeface="Segoe UI" pitchFamily="34" charset="0"/>
              </a:rPr>
              <a:t>properly whenever needed</a:t>
            </a:r>
            <a:endParaRPr lang="en-US" dirty="0">
              <a:solidFill>
                <a:schemeClr val="bg1"/>
              </a:solidFill>
              <a:latin typeface="Segoe UI" pitchFamily="34" charset="0"/>
              <a:ea typeface="Segoe UI" pitchFamily="34" charset="0"/>
              <a:cs typeface="Segoe UI" pitchFamily="34" charset="0"/>
            </a:endParaRP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Use copyright, register, and trademark marks properly</a:t>
            </a: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Avoid underlined text</a:t>
            </a:r>
          </a:p>
          <a:p>
            <a:pPr indent="-457200">
              <a:lnSpc>
                <a:spcPct val="150000"/>
              </a:lnSpc>
              <a:buAutoNum type="arabicPeriod"/>
            </a:pPr>
            <a:r>
              <a:rPr lang="en-US" dirty="0">
                <a:solidFill>
                  <a:schemeClr val="bg1"/>
                </a:solidFill>
                <a:latin typeface="Segoe UI" pitchFamily="34" charset="0"/>
                <a:ea typeface="Segoe UI" pitchFamily="34" charset="0"/>
                <a:cs typeface="Segoe UI" pitchFamily="34" charset="0"/>
              </a:rPr>
              <a:t>Avoid letter spacing </a:t>
            </a:r>
            <a:r>
              <a:rPr lang="en-US" dirty="0" smtClean="0">
                <a:solidFill>
                  <a:schemeClr val="bg1"/>
                </a:solidFill>
                <a:latin typeface="Segoe UI" pitchFamily="34" charset="0"/>
                <a:ea typeface="Segoe UI" pitchFamily="34" charset="0"/>
                <a:cs typeface="Segoe UI" pitchFamily="34" charset="0"/>
              </a:rPr>
              <a:t>on lowercase </a:t>
            </a:r>
            <a:r>
              <a:rPr lang="en-US" dirty="0">
                <a:solidFill>
                  <a:schemeClr val="bg1"/>
                </a:solidFill>
                <a:latin typeface="Segoe UI" pitchFamily="34" charset="0"/>
                <a:ea typeface="Segoe UI" pitchFamily="34" charset="0"/>
                <a:cs typeface="Segoe UI" pitchFamily="34" charset="0"/>
              </a:rPr>
              <a:t>body copy</a:t>
            </a:r>
          </a:p>
          <a:p>
            <a:pPr indent="-457200">
              <a:lnSpc>
                <a:spcPct val="150000"/>
              </a:lnSpc>
              <a:buAutoNum type="arabicPeriod"/>
            </a:pPr>
            <a:r>
              <a:rPr lang="en-US" dirty="0" smtClean="0">
                <a:solidFill>
                  <a:schemeClr val="bg1"/>
                </a:solidFill>
                <a:latin typeface="Segoe UI" pitchFamily="34" charset="0"/>
                <a:ea typeface="Segoe UI" pitchFamily="34" charset="0"/>
                <a:cs typeface="Segoe UI" pitchFamily="34" charset="0"/>
              </a:rPr>
              <a:t>Good color scheme makes better typo. </a:t>
            </a:r>
          </a:p>
          <a:p>
            <a:pPr indent="-457200">
              <a:lnSpc>
                <a:spcPct val="150000"/>
              </a:lnSpc>
              <a:buAutoNum type="arabicPeriod"/>
            </a:pPr>
            <a:r>
              <a:rPr lang="en-US" dirty="0" smtClean="0">
                <a:solidFill>
                  <a:schemeClr val="bg1"/>
                </a:solidFill>
                <a:latin typeface="Segoe UI" pitchFamily="34" charset="0"/>
                <a:ea typeface="Segoe UI" pitchFamily="34" charset="0"/>
                <a:cs typeface="Segoe UI" pitchFamily="34" charset="0"/>
              </a:rPr>
              <a:t>Use max of 3 fonts in one design, Not more than that. </a:t>
            </a:r>
            <a:endParaRPr lang="en-US" dirty="0">
              <a:solidFill>
                <a:schemeClr val="bg1"/>
              </a:solidFill>
              <a:latin typeface="Segoe UI" pitchFamily="34" charset="0"/>
              <a:ea typeface="Segoe UI" pitchFamily="34" charset="0"/>
              <a:cs typeface="Segoe UI" pitchFamily="34" charset="0"/>
            </a:endParaRPr>
          </a:p>
          <a:p>
            <a:pPr>
              <a:lnSpc>
                <a:spcPct val="150000"/>
              </a:lnSpc>
            </a:pPr>
            <a:endParaRPr lang="en-US" dirty="0">
              <a:solidFill>
                <a:schemeClr val="bg1"/>
              </a:soli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2"/>
          </p:nvPr>
        </p:nvSpPr>
        <p:spPr/>
        <p:txBody>
          <a:bodyPr/>
          <a:lstStyle/>
          <a:p>
            <a:fld id="{C902FF06-DDA9-414F-888E-5E37053DDDFB}" type="slidenum">
              <a:rPr lang="en-US" smtClean="0"/>
              <a:pPr/>
              <a:t>36</a:t>
            </a:fld>
            <a:endParaRPr lang="en-US"/>
          </a:p>
        </p:txBody>
      </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9761"/>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3285" y="1067937"/>
            <a:ext cx="8534400" cy="5016758"/>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a:t>Grids</a:t>
            </a:r>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pPr indent="0">
              <a:buNone/>
            </a:pPr>
            <a:r>
              <a:rPr lang="en-US" dirty="0" smtClean="0"/>
              <a:t>The </a:t>
            </a:r>
            <a:r>
              <a:rPr lang="en-US" dirty="0"/>
              <a:t>diagram above is intended to show in a basic way how different pieces of type can be positioned on a grid, and what the main parts of a grid are called</a:t>
            </a:r>
            <a:r>
              <a:rPr lang="en-US" dirty="0" smtClean="0"/>
              <a:t>.</a:t>
            </a:r>
            <a:r>
              <a:rPr lang="en-US" dirty="0"/>
              <a:t/>
            </a:r>
            <a:br>
              <a:rPr lang="en-US" dirty="0"/>
            </a:b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5" y="1752600"/>
            <a:ext cx="8612885" cy="2765982"/>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37</a:t>
            </a:fld>
            <a:endParaRPr lang="en-US"/>
          </a:p>
        </p:txBody>
      </p:sp>
      <p:sp>
        <p:nvSpPr>
          <p:cNvPr id="11" name="TextBox 10"/>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Tree>
    <p:extLst>
      <p:ext uri="{BB962C8B-B14F-4D97-AF65-F5344CB8AC3E}">
        <p14:creationId xmlns:p14="http://schemas.microsoft.com/office/powerpoint/2010/main" val="1069497632"/>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9761"/>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
        <p:nvSpPr>
          <p:cNvPr id="8" name="TextBox 7"/>
          <p:cNvSpPr txBox="1"/>
          <p:nvPr/>
        </p:nvSpPr>
        <p:spPr>
          <a:xfrm>
            <a:off x="383285" y="1066800"/>
            <a:ext cx="8534400" cy="5632311"/>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smtClean="0"/>
              <a:t>Rag</a:t>
            </a:r>
            <a:endParaRPr lang="en-US" b="1" dirty="0"/>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endParaRPr lang="en-US" dirty="0"/>
          </a:p>
          <a:p>
            <a:pPr indent="0">
              <a:buNone/>
            </a:pPr>
            <a:endParaRPr lang="en-US" dirty="0"/>
          </a:p>
          <a:p>
            <a:pPr indent="0">
              <a:buNone/>
            </a:pPr>
            <a:r>
              <a:rPr lang="en-US" dirty="0"/>
              <a:t>This is the uneven vertical edge of a block of type, most commonly the right-hand edge, as in the case of left-aligned text. It is important to pay attention to the rag, as it can affect readability in a big way. </a:t>
            </a:r>
          </a:p>
          <a:p>
            <a:endParaRPr lang="en-US" dirty="0"/>
          </a:p>
          <a:p>
            <a:pPr indent="0">
              <a:buNone/>
            </a:pPr>
            <a:r>
              <a:rPr lang="en-US" dirty="0"/>
              <a:t>If the rag is not very good, it can be very distracting on the eye, as you read down a column. Usually it can easily be fixed by reworking the line breaks, or by editing the copy.</a:t>
            </a:r>
            <a:br>
              <a:rPr lang="en-US" dirty="0"/>
            </a:b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121" y="1933600"/>
            <a:ext cx="6609758" cy="2133600"/>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38</a:t>
            </a:fld>
            <a:endParaRPr lang="en-US"/>
          </a:p>
        </p:txBody>
      </p:sp>
    </p:spTree>
    <p:extLst>
      <p:ext uri="{BB962C8B-B14F-4D97-AF65-F5344CB8AC3E}">
        <p14:creationId xmlns:p14="http://schemas.microsoft.com/office/powerpoint/2010/main" val="3545266694"/>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9761"/>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
        <p:nvSpPr>
          <p:cNvPr id="8" name="TextBox 7"/>
          <p:cNvSpPr txBox="1"/>
          <p:nvPr/>
        </p:nvSpPr>
        <p:spPr>
          <a:xfrm>
            <a:off x="383285" y="1387019"/>
            <a:ext cx="8534400" cy="5324535"/>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smtClean="0"/>
              <a:t>Justified &amp; Centered</a:t>
            </a:r>
            <a:endParaRPr lang="en-US" b="1" dirty="0"/>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pPr indent="0">
              <a:buNone/>
            </a:pPr>
            <a:r>
              <a:rPr lang="en-US" dirty="0"/>
              <a:t>Text is aligned to the center of the text area, rather than the edges.</a:t>
            </a:r>
          </a:p>
          <a:p>
            <a:pPr indent="0">
              <a:buNone/>
            </a:pPr>
            <a:endParaRPr lang="en-US" dirty="0"/>
          </a:p>
          <a:p>
            <a:pPr indent="0">
              <a:buNone/>
            </a:pPr>
            <a:r>
              <a:rPr lang="en-US" dirty="0"/>
              <a:t>Centered text looks best when there are only a few lines of text (2-3 lines).</a:t>
            </a:r>
          </a:p>
          <a:p>
            <a:pPr indent="0">
              <a:buNone/>
            </a:pPr>
            <a:endParaRPr lang="en-US" dirty="0"/>
          </a:p>
          <a:p>
            <a:pPr indent="0">
              <a:buNone/>
            </a:pPr>
            <a:r>
              <a:rPr lang="en-US" dirty="0"/>
              <a:t>Be sure that your text area is wide enough to break the text into logical lines and that there is enough contrast between the line length to make the text inviting.</a:t>
            </a:r>
          </a:p>
          <a:p>
            <a:pPr indent="0">
              <a:buNone/>
            </a:pPr>
            <a:r>
              <a:rPr lang="en-US" dirty="0"/>
              <a:t/>
            </a:r>
            <a:br>
              <a:rPr lang="en-US" dirty="0"/>
            </a:b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72222" b="2778"/>
          <a:stretch/>
        </p:blipFill>
        <p:spPr>
          <a:xfrm>
            <a:off x="930584" y="1981200"/>
            <a:ext cx="7282832" cy="1714500"/>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39</a:t>
            </a:fld>
            <a:endParaRPr lang="en-US"/>
          </a:p>
        </p:txBody>
      </p:sp>
    </p:spTree>
    <p:extLst>
      <p:ext uri="{BB962C8B-B14F-4D97-AF65-F5344CB8AC3E}">
        <p14:creationId xmlns:p14="http://schemas.microsoft.com/office/powerpoint/2010/main" val="194580582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Rectangle 6"/>
          <p:cNvSpPr/>
          <p:nvPr/>
        </p:nvSpPr>
        <p:spPr>
          <a:xfrm>
            <a:off x="0" y="0"/>
            <a:ext cx="9144000" cy="6889761"/>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rgbClr val="FF6666"/>
                </a:solidFill>
                <a:latin typeface="Myriad Pro" pitchFamily="34" charset="0"/>
                <a:cs typeface="Myriad Arabic" pitchFamily="50" charset="-78"/>
              </a:defRPr>
            </a:lvl1pPr>
          </a:lstStyle>
          <a:p>
            <a:r>
              <a:rPr lang="en-US" dirty="0" smtClean="0">
                <a:solidFill>
                  <a:schemeClr val="bg1"/>
                </a:solidFill>
              </a:rPr>
              <a:t>History of Typography</a:t>
            </a:r>
            <a:endParaRPr lang="en-US" dirty="0">
              <a:solidFill>
                <a:schemeClr val="bg1"/>
              </a:solidFill>
            </a:endParaRPr>
          </a:p>
        </p:txBody>
      </p:sp>
      <p:sp>
        <p:nvSpPr>
          <p:cNvPr id="8" name="TextBox 7"/>
          <p:cNvSpPr txBox="1"/>
          <p:nvPr/>
        </p:nvSpPr>
        <p:spPr>
          <a:xfrm>
            <a:off x="383285" y="1828800"/>
            <a:ext cx="3960115" cy="2862322"/>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smtClean="0"/>
              <a:t>Sumerians</a:t>
            </a:r>
            <a:endParaRPr lang="en-US" b="1" dirty="0"/>
          </a:p>
          <a:p>
            <a:pPr indent="0">
              <a:buNone/>
            </a:pPr>
            <a:endParaRPr lang="en-US" dirty="0"/>
          </a:p>
          <a:p>
            <a:pPr indent="0">
              <a:buNone/>
            </a:pPr>
            <a:r>
              <a:rPr lang="en-US" dirty="0" smtClean="0"/>
              <a:t>First written </a:t>
            </a:r>
            <a:r>
              <a:rPr lang="en-US" dirty="0"/>
              <a:t>language based on abstract signs around 3000 B.C.E. </a:t>
            </a:r>
            <a:endParaRPr lang="en-US" dirty="0" smtClean="0"/>
          </a:p>
          <a:p>
            <a:pPr indent="0">
              <a:buNone/>
            </a:pPr>
            <a:endParaRPr lang="en-US" dirty="0"/>
          </a:p>
          <a:p>
            <a:pPr indent="0">
              <a:buNone/>
            </a:pPr>
            <a:r>
              <a:rPr lang="en-US" dirty="0" smtClean="0"/>
              <a:t>Imprints </a:t>
            </a:r>
            <a:r>
              <a:rPr lang="en-US" dirty="0"/>
              <a:t>of the </a:t>
            </a:r>
            <a:r>
              <a:rPr lang="en-US" dirty="0" smtClean="0"/>
              <a:t>signs cuneiform</a:t>
            </a:r>
            <a:r>
              <a:rPr lang="en-US" dirty="0"/>
              <a:t>, </a:t>
            </a:r>
            <a:endParaRPr lang="en-US" dirty="0" smtClean="0"/>
          </a:p>
          <a:p>
            <a:pPr indent="0">
              <a:buNone/>
            </a:pPr>
            <a:endParaRPr lang="en-US" dirty="0"/>
          </a:p>
          <a:p>
            <a:pPr indent="0">
              <a:buNone/>
            </a:pPr>
            <a:r>
              <a:rPr lang="en-US" dirty="0" smtClean="0"/>
              <a:t>pressing </a:t>
            </a:r>
            <a:r>
              <a:rPr lang="en-US" dirty="0"/>
              <a:t>a wedge-shaped stylus </a:t>
            </a:r>
            <a:r>
              <a:rPr lang="en-US" dirty="0" smtClean="0"/>
              <a:t>into wet </a:t>
            </a:r>
            <a:r>
              <a:rPr lang="en-US" dirty="0"/>
              <a:t>clay.</a:t>
            </a:r>
          </a:p>
        </p:txBody>
      </p:sp>
      <p:sp>
        <p:nvSpPr>
          <p:cNvPr id="4" name="Slide Number Placeholder 3"/>
          <p:cNvSpPr>
            <a:spLocks noGrp="1"/>
          </p:cNvSpPr>
          <p:nvPr>
            <p:ph type="sldNum" sz="quarter" idx="12"/>
          </p:nvPr>
        </p:nvSpPr>
        <p:spPr/>
        <p:txBody>
          <a:bodyPr/>
          <a:lstStyle/>
          <a:p>
            <a:fld id="{C902FF06-DDA9-414F-888E-5E37053DDDFB}" type="slidenum">
              <a:rPr lang="en-US" smtClean="0"/>
              <a:pPr/>
              <a:t>4</a:t>
            </a:fld>
            <a:endParaRPr lang="en-US"/>
          </a:p>
        </p:txBody>
      </p:sp>
      <p:pic>
        <p:nvPicPr>
          <p:cNvPr id="5" name="Content Placeholder 4"/>
          <p:cNvPicPr>
            <a:picLocks noGrp="1" noChangeAspect="1"/>
          </p:cNvPicPr>
          <p:nvPr>
            <p:ph idx="1"/>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352778" y="1600200"/>
            <a:ext cx="4303572" cy="3886200"/>
          </a:xfrm>
        </p:spPr>
      </p:pic>
    </p:spTree>
    <p:extLst>
      <p:ext uri="{BB962C8B-B14F-4D97-AF65-F5344CB8AC3E}">
        <p14:creationId xmlns:p14="http://schemas.microsoft.com/office/powerpoint/2010/main" val="3851311599"/>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9761"/>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
        <p:nvSpPr>
          <p:cNvPr id="8" name="TextBox 7"/>
          <p:cNvSpPr txBox="1"/>
          <p:nvPr/>
        </p:nvSpPr>
        <p:spPr>
          <a:xfrm>
            <a:off x="383285" y="1387019"/>
            <a:ext cx="8534400" cy="5632311"/>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smtClean="0"/>
              <a:t>Justified &amp; Centered</a:t>
            </a:r>
            <a:endParaRPr lang="en-US" b="1" dirty="0"/>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pPr indent="0">
              <a:buNone/>
            </a:pPr>
            <a:r>
              <a:rPr lang="en-US" dirty="0"/>
              <a:t>The start and end of text lines are both aligned to the left and right.</a:t>
            </a:r>
          </a:p>
          <a:p>
            <a:pPr indent="0">
              <a:buNone/>
            </a:pPr>
            <a:endParaRPr lang="en-US" dirty="0"/>
          </a:p>
          <a:p>
            <a:pPr indent="0">
              <a:buNone/>
            </a:pPr>
            <a:r>
              <a:rPr lang="en-US" dirty="0"/>
              <a:t>While justified alignment looks clean because it fits neatly into a box, it can also be hard to read because there is less visual cue between the termination of a text line. </a:t>
            </a:r>
          </a:p>
          <a:p>
            <a:pPr indent="0">
              <a:buNone/>
            </a:pPr>
            <a:endParaRPr lang="en-US" dirty="0"/>
          </a:p>
          <a:p>
            <a:pPr indent="0">
              <a:buNone/>
            </a:pPr>
            <a:r>
              <a:rPr lang="en-US" dirty="0"/>
              <a:t>Variances in spacing can appear between words in order to keep the lines even.</a:t>
            </a:r>
          </a:p>
          <a:p>
            <a:pPr indent="0">
              <a:buNone/>
            </a:pPr>
            <a:r>
              <a:rPr lang="en-US" dirty="0"/>
              <a:t/>
            </a:r>
            <a:br>
              <a:rPr lang="en-US" dirty="0"/>
            </a:br>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50000" b="25000"/>
          <a:stretch/>
        </p:blipFill>
        <p:spPr>
          <a:xfrm>
            <a:off x="739515" y="1981200"/>
            <a:ext cx="7282832" cy="1714500"/>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40</a:t>
            </a:fld>
            <a:endParaRPr lang="en-US"/>
          </a:p>
        </p:txBody>
      </p:sp>
    </p:spTree>
    <p:extLst>
      <p:ext uri="{BB962C8B-B14F-4D97-AF65-F5344CB8AC3E}">
        <p14:creationId xmlns:p14="http://schemas.microsoft.com/office/powerpoint/2010/main" val="1201302405"/>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9761"/>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
        <p:nvSpPr>
          <p:cNvPr id="8" name="TextBox 7"/>
          <p:cNvSpPr txBox="1"/>
          <p:nvPr/>
        </p:nvSpPr>
        <p:spPr>
          <a:xfrm>
            <a:off x="383285" y="1387019"/>
            <a:ext cx="8227315" cy="5632311"/>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lgn="ctr">
              <a:buNone/>
            </a:pPr>
            <a:r>
              <a:rPr lang="en-US" b="1" dirty="0"/>
              <a:t>Working with Typography in Photoshop and Illustrator</a:t>
            </a:r>
          </a:p>
          <a:p>
            <a:pPr algn="ctr"/>
            <a:endParaRPr lang="en-US" dirty="0" smtClean="0"/>
          </a:p>
          <a:p>
            <a:pPr algn="ctr"/>
            <a:endParaRPr lang="en-US" dirty="0"/>
          </a:p>
          <a:p>
            <a:pPr algn="ctr"/>
            <a:endParaRPr lang="en-US" dirty="0" smtClean="0"/>
          </a:p>
          <a:p>
            <a:pPr indent="0" algn="ctr">
              <a:buNone/>
            </a:pPr>
            <a:endParaRPr lang="en-US" dirty="0"/>
          </a:p>
          <a:p>
            <a:pPr algn="ctr"/>
            <a:endParaRPr lang="en-US" dirty="0"/>
          </a:p>
          <a:p>
            <a:pPr algn="ctr"/>
            <a:endParaRPr lang="en-US" dirty="0"/>
          </a:p>
          <a:p>
            <a:pPr algn="ctr"/>
            <a:endParaRPr lang="en-US" dirty="0"/>
          </a:p>
          <a:p>
            <a:pPr indent="0" algn="ctr">
              <a:buNone/>
            </a:pPr>
            <a:endParaRPr lang="en-US" dirty="0" smtClean="0"/>
          </a:p>
          <a:p>
            <a:pPr indent="0" algn="ctr">
              <a:buNone/>
            </a:pPr>
            <a:endParaRPr lang="en-US" dirty="0"/>
          </a:p>
          <a:p>
            <a:pPr indent="0" algn="ctr">
              <a:buNone/>
            </a:pPr>
            <a:endParaRPr lang="en-US" dirty="0" smtClean="0"/>
          </a:p>
          <a:p>
            <a:pPr indent="0" algn="ctr">
              <a:buNone/>
            </a:pPr>
            <a:endParaRPr lang="en-US" dirty="0"/>
          </a:p>
          <a:p>
            <a:pPr indent="0" algn="ctr">
              <a:buNone/>
            </a:pPr>
            <a:endParaRPr lang="en-US" dirty="0" smtClean="0"/>
          </a:p>
          <a:p>
            <a:pPr indent="0" algn="ctr">
              <a:buNone/>
            </a:pPr>
            <a:endParaRPr lang="en-US" dirty="0"/>
          </a:p>
          <a:p>
            <a:pPr indent="0">
              <a:buNone/>
            </a:pPr>
            <a:r>
              <a:rPr lang="en-US" dirty="0" smtClean="0"/>
              <a:t>Graphics </a:t>
            </a:r>
            <a:r>
              <a:rPr lang="en-US" dirty="0"/>
              <a:t>software such as Photoshop and Illustrator have powerful typesetting features. The concepts discussed above are all available to you in Photoshop and Illustrator.</a:t>
            </a:r>
            <a:br>
              <a:rPr lang="en-US" dirty="0"/>
            </a:b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47978"/>
          <a:stretch/>
        </p:blipFill>
        <p:spPr>
          <a:xfrm>
            <a:off x="2057589" y="1905000"/>
            <a:ext cx="5105211" cy="3567659"/>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41</a:t>
            </a:fld>
            <a:endParaRPr lang="en-US" dirty="0"/>
          </a:p>
        </p:txBody>
      </p:sp>
    </p:spTree>
    <p:extLst>
      <p:ext uri="{BB962C8B-B14F-4D97-AF65-F5344CB8AC3E}">
        <p14:creationId xmlns:p14="http://schemas.microsoft.com/office/powerpoint/2010/main" val="4084462037"/>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6886"/>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3285" y="1387019"/>
            <a:ext cx="8227315" cy="5324535"/>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lgn="ctr">
              <a:buNone/>
            </a:pPr>
            <a:r>
              <a:rPr lang="en-US" b="1" dirty="0"/>
              <a:t>Working with Typography in Photoshop and Illustrator</a:t>
            </a:r>
          </a:p>
          <a:p>
            <a:endParaRPr lang="en-US" dirty="0" smtClean="0"/>
          </a:p>
          <a:p>
            <a:endParaRPr lang="en-US" dirty="0"/>
          </a:p>
          <a:p>
            <a:endParaRPr lang="en-US" dirty="0" smtClean="0"/>
          </a:p>
          <a:p>
            <a:pPr indent="0">
              <a:buNone/>
            </a:pPr>
            <a:endParaRPr lang="en-US" dirty="0"/>
          </a:p>
          <a:p>
            <a:endParaRPr lang="en-US" dirty="0"/>
          </a:p>
          <a:p>
            <a:endParaRPr lang="en-US" dirty="0"/>
          </a:p>
          <a:p>
            <a:endParaRPr lang="en-US" dirty="0"/>
          </a:p>
          <a:p>
            <a:pPr indent="0">
              <a:buNone/>
            </a:pPr>
            <a:endParaRPr lang="en-US" dirty="0" smtClean="0"/>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endParaRPr lang="en-US" dirty="0"/>
          </a:p>
          <a:p>
            <a:pPr indent="0">
              <a:buNone/>
            </a:pPr>
            <a:r>
              <a:rPr lang="en-US" dirty="0"/>
              <a:t>These two panels that deal with typography are the Character Panel (Window &gt; Character) and Paragraph Panel (Window &gt; Paragraph).</a:t>
            </a:r>
            <a:br>
              <a:rPr lang="en-US" dirty="0"/>
            </a:br>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47978"/>
          <a:stretch/>
        </p:blipFill>
        <p:spPr>
          <a:xfrm>
            <a:off x="2057589" y="1905000"/>
            <a:ext cx="5105211" cy="3567659"/>
          </a:xfrm>
          <a:prstGeom prst="rect">
            <a:avLst/>
          </a:prstGeom>
        </p:spPr>
      </p:pic>
      <p:sp>
        <p:nvSpPr>
          <p:cNvPr id="4" name="Slide Number Placeholder 3"/>
          <p:cNvSpPr>
            <a:spLocks noGrp="1"/>
          </p:cNvSpPr>
          <p:nvPr>
            <p:ph type="sldNum" sz="quarter" idx="12"/>
          </p:nvPr>
        </p:nvSpPr>
        <p:spPr/>
        <p:txBody>
          <a:bodyPr/>
          <a:lstStyle/>
          <a:p>
            <a:fld id="{C902FF06-DDA9-414F-888E-5E37053DDDFB}" type="slidenum">
              <a:rPr lang="en-US" smtClean="0"/>
              <a:pPr/>
              <a:t>42</a:t>
            </a:fld>
            <a:endParaRPr lang="en-US"/>
          </a:p>
        </p:txBody>
      </p:sp>
      <p:sp>
        <p:nvSpPr>
          <p:cNvPr id="9" name="TextBox 8"/>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Elements </a:t>
            </a:r>
            <a:r>
              <a:rPr lang="en-US" dirty="0"/>
              <a:t>of typography</a:t>
            </a:r>
          </a:p>
        </p:txBody>
      </p:sp>
    </p:spTree>
    <p:extLst>
      <p:ext uri="{BB962C8B-B14F-4D97-AF65-F5344CB8AC3E}">
        <p14:creationId xmlns:p14="http://schemas.microsoft.com/office/powerpoint/2010/main" val="1409460783"/>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solidFill>
            <a:srgbClr val="0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895600" y="457200"/>
            <a:ext cx="33528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bg1"/>
                </a:solidFill>
              </a:rPr>
              <a:t>Web </a:t>
            </a:r>
            <a:r>
              <a:rPr lang="en-US" dirty="0">
                <a:solidFill>
                  <a:schemeClr val="bg1"/>
                </a:solidFill>
              </a:rPr>
              <a:t>fonts</a:t>
            </a:r>
          </a:p>
        </p:txBody>
      </p:sp>
      <p:sp>
        <p:nvSpPr>
          <p:cNvPr id="19" name="TextBox 18"/>
          <p:cNvSpPr txBox="1"/>
          <p:nvPr/>
        </p:nvSpPr>
        <p:spPr>
          <a:xfrm>
            <a:off x="381000" y="1524000"/>
            <a:ext cx="8382000" cy="4678204"/>
          </a:xfrm>
          <a:prstGeom prst="rect">
            <a:avLst/>
          </a:prstGeom>
          <a:noFill/>
        </p:spPr>
        <p:txBody>
          <a:bodyPr wrap="square" rtlCol="0">
            <a:spAutoFit/>
          </a:bodyPr>
          <a:lstStyle/>
          <a:p>
            <a:r>
              <a:rPr lang="en-US" sz="2000" b="1" dirty="0" smtClean="0">
                <a:solidFill>
                  <a:schemeClr val="bg1"/>
                </a:solidFill>
                <a:latin typeface="Segoe UI" pitchFamily="34" charset="0"/>
                <a:ea typeface="Segoe UI" pitchFamily="34" charset="0"/>
                <a:cs typeface="Segoe UI" pitchFamily="34" charset="0"/>
              </a:rPr>
              <a:t>The fonts that are most safe to use are:</a:t>
            </a:r>
          </a:p>
          <a:p>
            <a:r>
              <a:rPr lang="en-US" sz="2000" dirty="0" smtClean="0">
                <a:solidFill>
                  <a:schemeClr val="bg1"/>
                </a:solidFill>
                <a:latin typeface="Segoe UI" pitchFamily="34" charset="0"/>
                <a:ea typeface="Segoe UI" pitchFamily="34" charset="0"/>
                <a:cs typeface="Segoe UI" pitchFamily="34" charset="0"/>
              </a:rPr>
              <a:t>Arial / Helvetica</a:t>
            </a:r>
          </a:p>
          <a:p>
            <a:r>
              <a:rPr lang="en-US" sz="2000" dirty="0" smtClean="0">
                <a:solidFill>
                  <a:schemeClr val="bg1"/>
                </a:solidFill>
                <a:latin typeface="Segoe UI" pitchFamily="34" charset="0"/>
                <a:ea typeface="Segoe UI" pitchFamily="34" charset="0"/>
                <a:cs typeface="Segoe UI" pitchFamily="34" charset="0"/>
              </a:rPr>
              <a:t>Times New Roman / Times</a:t>
            </a:r>
          </a:p>
          <a:p>
            <a:r>
              <a:rPr lang="en-US" sz="2000" dirty="0" smtClean="0">
                <a:solidFill>
                  <a:schemeClr val="bg1"/>
                </a:solidFill>
                <a:latin typeface="Segoe UI" pitchFamily="34" charset="0"/>
                <a:ea typeface="Segoe UI" pitchFamily="34" charset="0"/>
                <a:cs typeface="Segoe UI" pitchFamily="34" charset="0"/>
              </a:rPr>
              <a:t>Courier New / Courier</a:t>
            </a:r>
          </a:p>
          <a:p>
            <a:endParaRPr lang="en-US" sz="2000" dirty="0" smtClean="0">
              <a:solidFill>
                <a:schemeClr val="bg1"/>
              </a:solidFill>
              <a:latin typeface="Segoe UI" pitchFamily="34" charset="0"/>
              <a:ea typeface="Segoe UI" pitchFamily="34" charset="0"/>
              <a:cs typeface="Segoe UI" pitchFamily="34" charset="0"/>
            </a:endParaRPr>
          </a:p>
          <a:p>
            <a:r>
              <a:rPr lang="en-US" sz="2000" b="1" dirty="0" smtClean="0">
                <a:solidFill>
                  <a:schemeClr val="bg1"/>
                </a:solidFill>
                <a:latin typeface="Segoe UI" pitchFamily="34" charset="0"/>
                <a:ea typeface="Segoe UI" pitchFamily="34" charset="0"/>
                <a:cs typeface="Segoe UI" pitchFamily="34" charset="0"/>
              </a:rPr>
              <a:t>Other options that usually work cross-platform are:</a:t>
            </a:r>
          </a:p>
          <a:p>
            <a:r>
              <a:rPr lang="en-US" sz="2000" dirty="0" smtClean="0">
                <a:solidFill>
                  <a:schemeClr val="bg1"/>
                </a:solidFill>
                <a:latin typeface="Segoe UI" pitchFamily="34" charset="0"/>
                <a:ea typeface="Segoe UI" pitchFamily="34" charset="0"/>
                <a:cs typeface="Segoe UI" pitchFamily="34" charset="0"/>
              </a:rPr>
              <a:t>Palatino</a:t>
            </a:r>
          </a:p>
          <a:p>
            <a:r>
              <a:rPr lang="en-US" sz="2000" dirty="0" smtClean="0">
                <a:solidFill>
                  <a:schemeClr val="bg1"/>
                </a:solidFill>
                <a:latin typeface="Segoe UI" pitchFamily="34" charset="0"/>
                <a:ea typeface="Segoe UI" pitchFamily="34" charset="0"/>
                <a:cs typeface="Segoe UI" pitchFamily="34" charset="0"/>
              </a:rPr>
              <a:t>Garamond</a:t>
            </a:r>
          </a:p>
          <a:p>
            <a:r>
              <a:rPr lang="en-US" sz="2000" dirty="0" smtClean="0">
                <a:solidFill>
                  <a:schemeClr val="bg1"/>
                </a:solidFill>
                <a:latin typeface="Segoe UI" pitchFamily="34" charset="0"/>
                <a:ea typeface="Segoe UI" pitchFamily="34" charset="0"/>
                <a:cs typeface="Segoe UI" pitchFamily="34" charset="0"/>
              </a:rPr>
              <a:t>Bookman</a:t>
            </a:r>
          </a:p>
          <a:p>
            <a:r>
              <a:rPr lang="en-US" sz="2000" dirty="0" err="1" smtClean="0">
                <a:solidFill>
                  <a:schemeClr val="bg1"/>
                </a:solidFill>
                <a:latin typeface="Segoe UI" pitchFamily="34" charset="0"/>
                <a:ea typeface="Segoe UI" pitchFamily="34" charset="0"/>
                <a:cs typeface="Segoe UI" pitchFamily="34" charset="0"/>
              </a:rPr>
              <a:t>Avant</a:t>
            </a:r>
            <a:r>
              <a:rPr lang="en-US" sz="2000" dirty="0" smtClean="0">
                <a:solidFill>
                  <a:schemeClr val="bg1"/>
                </a:solidFill>
                <a:latin typeface="Segoe UI" pitchFamily="34" charset="0"/>
                <a:ea typeface="Segoe UI" pitchFamily="34" charset="0"/>
                <a:cs typeface="Segoe UI" pitchFamily="34" charset="0"/>
              </a:rPr>
              <a:t> </a:t>
            </a:r>
            <a:r>
              <a:rPr lang="en-US" sz="2000" dirty="0" err="1" smtClean="0">
                <a:solidFill>
                  <a:schemeClr val="bg1"/>
                </a:solidFill>
                <a:latin typeface="Segoe UI" pitchFamily="34" charset="0"/>
                <a:ea typeface="Segoe UI" pitchFamily="34" charset="0"/>
                <a:cs typeface="Segoe UI" pitchFamily="34" charset="0"/>
              </a:rPr>
              <a:t>Garde</a:t>
            </a:r>
            <a:endParaRPr lang="en-US" sz="2000" dirty="0" smtClean="0">
              <a:solidFill>
                <a:schemeClr val="bg1"/>
              </a:solidFill>
              <a:latin typeface="Segoe UI" pitchFamily="34" charset="0"/>
              <a:ea typeface="Segoe UI" pitchFamily="34" charset="0"/>
              <a:cs typeface="Segoe UI" pitchFamily="34" charset="0"/>
            </a:endParaRPr>
          </a:p>
          <a:p>
            <a:endParaRPr lang="en-US" sz="2000" dirty="0" smtClean="0">
              <a:solidFill>
                <a:schemeClr val="bg1"/>
              </a:solidFill>
              <a:latin typeface="Segoe UI" pitchFamily="34" charset="0"/>
              <a:ea typeface="Segoe UI" pitchFamily="34" charset="0"/>
              <a:cs typeface="Segoe UI" pitchFamily="34" charset="0"/>
            </a:endParaRPr>
          </a:p>
          <a:p>
            <a:r>
              <a:rPr lang="en-US" sz="2000" b="1" dirty="0" smtClean="0">
                <a:solidFill>
                  <a:schemeClr val="bg1"/>
                </a:solidFill>
                <a:latin typeface="Segoe UI" pitchFamily="34" charset="0"/>
                <a:ea typeface="Segoe UI" pitchFamily="34" charset="0"/>
                <a:cs typeface="Segoe UI" pitchFamily="34" charset="0"/>
              </a:rPr>
              <a:t>Fonts that work on Windows and </a:t>
            </a:r>
            <a:r>
              <a:rPr lang="en-US" sz="2000" b="1" dirty="0" err="1" smtClean="0">
                <a:solidFill>
                  <a:schemeClr val="bg1"/>
                </a:solidFill>
                <a:latin typeface="Segoe UI" pitchFamily="34" charset="0"/>
                <a:ea typeface="Segoe UI" pitchFamily="34" charset="0"/>
                <a:cs typeface="Segoe UI" pitchFamily="34" charset="0"/>
              </a:rPr>
              <a:t>MacOS</a:t>
            </a:r>
            <a:r>
              <a:rPr lang="en-US" sz="2000" b="1" dirty="0" smtClean="0">
                <a:solidFill>
                  <a:schemeClr val="bg1"/>
                </a:solidFill>
                <a:latin typeface="Segoe UI" pitchFamily="34" charset="0"/>
                <a:ea typeface="Segoe UI" pitchFamily="34" charset="0"/>
                <a:cs typeface="Segoe UI" pitchFamily="34" charset="0"/>
              </a:rPr>
              <a:t> but not </a:t>
            </a:r>
            <a:r>
              <a:rPr lang="en-US" sz="2000" b="1" dirty="0" err="1" smtClean="0">
                <a:solidFill>
                  <a:schemeClr val="bg1"/>
                </a:solidFill>
                <a:latin typeface="Segoe UI" pitchFamily="34" charset="0"/>
                <a:ea typeface="Segoe UI" pitchFamily="34" charset="0"/>
                <a:cs typeface="Segoe UI" pitchFamily="34" charset="0"/>
              </a:rPr>
              <a:t>Unix+X</a:t>
            </a:r>
            <a:r>
              <a:rPr lang="en-US" sz="2000" b="1" dirty="0" smtClean="0">
                <a:solidFill>
                  <a:schemeClr val="bg1"/>
                </a:solidFill>
                <a:latin typeface="Segoe UI" pitchFamily="34" charset="0"/>
                <a:ea typeface="Segoe UI" pitchFamily="34" charset="0"/>
                <a:cs typeface="Segoe UI" pitchFamily="34" charset="0"/>
              </a:rPr>
              <a:t> are:</a:t>
            </a:r>
          </a:p>
          <a:p>
            <a:r>
              <a:rPr lang="en-US" sz="2000" dirty="0" smtClean="0">
                <a:solidFill>
                  <a:schemeClr val="bg1"/>
                </a:solidFill>
                <a:latin typeface="Segoe UI" pitchFamily="34" charset="0"/>
                <a:ea typeface="Segoe UI" pitchFamily="34" charset="0"/>
                <a:cs typeface="Segoe UI" pitchFamily="34" charset="0"/>
              </a:rPr>
              <a:t>Verdana, Georgia, Comic Sans MS, Trebuchet MS, Arial Black</a:t>
            </a:r>
          </a:p>
          <a:p>
            <a:r>
              <a:rPr lang="en-US" sz="2000" dirty="0" smtClean="0">
                <a:solidFill>
                  <a:schemeClr val="bg1"/>
                </a:solidFill>
                <a:latin typeface="Segoe UI" pitchFamily="34" charset="0"/>
                <a:ea typeface="Segoe UI" pitchFamily="34" charset="0"/>
                <a:cs typeface="Segoe UI" pitchFamily="34" charset="0"/>
              </a:rPr>
              <a:t>&amp; Impact</a:t>
            </a:r>
          </a:p>
          <a:p>
            <a:endParaRPr lang="en-US" dirty="0"/>
          </a:p>
        </p:txBody>
      </p:sp>
      <p:sp>
        <p:nvSpPr>
          <p:cNvPr id="2" name="Slide Number Placeholder 1"/>
          <p:cNvSpPr>
            <a:spLocks noGrp="1"/>
          </p:cNvSpPr>
          <p:nvPr>
            <p:ph type="sldNum" sz="quarter" idx="12"/>
          </p:nvPr>
        </p:nvSpPr>
        <p:spPr/>
        <p:txBody>
          <a:bodyPr/>
          <a:lstStyle/>
          <a:p>
            <a:fld id="{C902FF06-DDA9-414F-888E-5E37053DDDFB}" type="slidenum">
              <a:rPr lang="en-US" smtClean="0"/>
              <a:pPr/>
              <a:t>43</a:t>
            </a:fld>
            <a:endParaRPr lang="en-US"/>
          </a:p>
        </p:txBody>
      </p:sp>
    </p:spTree>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19400" y="457200"/>
            <a:ext cx="29718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Top </a:t>
            </a:r>
            <a:r>
              <a:rPr lang="en-US" dirty="0">
                <a:solidFill>
                  <a:schemeClr val="tx1">
                    <a:lumMod val="75000"/>
                    <a:lumOff val="25000"/>
                  </a:schemeClr>
                </a:solidFill>
              </a:rPr>
              <a:t>fonts</a:t>
            </a:r>
          </a:p>
        </p:txBody>
      </p:sp>
      <p:sp>
        <p:nvSpPr>
          <p:cNvPr id="2" name="Slide Number Placeholder 1"/>
          <p:cNvSpPr>
            <a:spLocks noGrp="1"/>
          </p:cNvSpPr>
          <p:nvPr>
            <p:ph type="sldNum" sz="quarter" idx="12"/>
          </p:nvPr>
        </p:nvSpPr>
        <p:spPr/>
        <p:txBody>
          <a:bodyPr/>
          <a:lstStyle/>
          <a:p>
            <a:fld id="{C902FF06-DDA9-414F-888E-5E37053DDDFB}" type="slidenum">
              <a:rPr lang="en-US" smtClean="0"/>
              <a:pPr/>
              <a:t>44</a:t>
            </a:fld>
            <a:endParaRPr lang="en-US"/>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9297" t="7121" r="10207" b="69623"/>
          <a:stretch/>
        </p:blipFill>
        <p:spPr bwMode="auto">
          <a:xfrm>
            <a:off x="765544" y="2133600"/>
            <a:ext cx="7527851" cy="122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9297" t="47826" r="10206" b="28918"/>
          <a:stretch/>
        </p:blipFill>
        <p:spPr bwMode="auto">
          <a:xfrm>
            <a:off x="765544" y="3806456"/>
            <a:ext cx="7527851" cy="122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874247"/>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52600" y="457200"/>
            <a:ext cx="56388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Most Popular Web fonts</a:t>
            </a:r>
            <a:endParaRPr lang="en-US" dirty="0">
              <a:solidFill>
                <a:schemeClr val="tx1">
                  <a:lumMod val="75000"/>
                  <a:lumOff val="25000"/>
                </a:schemeClr>
              </a:solidFill>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13449"/>
            <a:ext cx="7162800" cy="4082796"/>
          </a:xfrm>
          <a:prstGeom prst="rect">
            <a:avLst/>
          </a:prstGeom>
        </p:spPr>
      </p:pic>
    </p:spTree>
    <p:extLst>
      <p:ext uri="{BB962C8B-B14F-4D97-AF65-F5344CB8AC3E}">
        <p14:creationId xmlns:p14="http://schemas.microsoft.com/office/powerpoint/2010/main" val="1883670494"/>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28800" y="457200"/>
            <a:ext cx="5791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Font Usage for Mobile </a:t>
            </a:r>
            <a:endParaRPr lang="en-US" dirty="0">
              <a:solidFill>
                <a:schemeClr val="tx1">
                  <a:lumMod val="75000"/>
                  <a:lumOff val="25000"/>
                </a:schemeClr>
              </a:solidFill>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46</a:t>
            </a:fld>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999" t="3642" r="6837"/>
          <a:stretch/>
        </p:blipFill>
        <p:spPr>
          <a:xfrm>
            <a:off x="4114800" y="1351128"/>
            <a:ext cx="4279710" cy="5506872"/>
          </a:xfrm>
          <a:prstGeom prst="rect">
            <a:avLst/>
          </a:prstGeom>
        </p:spPr>
      </p:pic>
      <p:sp>
        <p:nvSpPr>
          <p:cNvPr id="3" name="Rectangle 2"/>
          <p:cNvSpPr/>
          <p:nvPr/>
        </p:nvSpPr>
        <p:spPr>
          <a:xfrm>
            <a:off x="1295400" y="1416784"/>
            <a:ext cx="2286000" cy="1631216"/>
          </a:xfrm>
          <a:prstGeom prst="rect">
            <a:avLst/>
          </a:prstGeom>
        </p:spPr>
        <p:txBody>
          <a:bodyPr wrap="square">
            <a:spAutoFit/>
          </a:bodyPr>
          <a:lstStyle/>
          <a:p>
            <a:pPr marL="342900" indent="-342900">
              <a:buFont typeface="Arial" pitchFamily="34" charset="0"/>
              <a:buChar char="•"/>
            </a:pPr>
            <a:r>
              <a:rPr lang="en-US" sz="2000" b="1" dirty="0" smtClean="0">
                <a:solidFill>
                  <a:schemeClr val="tx1">
                    <a:lumMod val="75000"/>
                    <a:lumOff val="25000"/>
                  </a:schemeClr>
                </a:solidFill>
                <a:latin typeface="Segoe UI" pitchFamily="34" charset="0"/>
                <a:ea typeface="Segoe UI" pitchFamily="34" charset="0"/>
                <a:cs typeface="Segoe UI" pitchFamily="34" charset="0"/>
              </a:rPr>
              <a:t>Font Size </a:t>
            </a:r>
            <a:endParaRPr lang="en-US" sz="2000" b="1" dirty="0">
              <a:solidFill>
                <a:schemeClr val="tx1">
                  <a:lumMod val="75000"/>
                  <a:lumOff val="25000"/>
                </a:schemeClr>
              </a:solidFill>
              <a:latin typeface="Segoe UI" pitchFamily="34" charset="0"/>
              <a:ea typeface="Segoe UI" pitchFamily="34" charset="0"/>
              <a:cs typeface="Segoe UI" pitchFamily="34" charset="0"/>
            </a:endParaRPr>
          </a:p>
          <a:p>
            <a:pPr marL="342900" indent="-342900">
              <a:buFont typeface="Arial" pitchFamily="34" charset="0"/>
              <a:buChar char="•"/>
            </a:pPr>
            <a:endParaRPr lang="en-US" sz="2000" b="1" dirty="0">
              <a:solidFill>
                <a:schemeClr val="tx1">
                  <a:lumMod val="75000"/>
                  <a:lumOff val="25000"/>
                </a:schemeClr>
              </a:solidFill>
              <a:latin typeface="Segoe UI" pitchFamily="34" charset="0"/>
              <a:ea typeface="Segoe UI" pitchFamily="34" charset="0"/>
              <a:cs typeface="Segoe UI" pitchFamily="34" charset="0"/>
            </a:endParaRPr>
          </a:p>
          <a:p>
            <a:pPr marL="342900" indent="-342900">
              <a:buFont typeface="Arial" pitchFamily="34" charset="0"/>
              <a:buChar char="•"/>
            </a:pPr>
            <a:r>
              <a:rPr lang="en-US" sz="2000" b="1" dirty="0" smtClean="0">
                <a:solidFill>
                  <a:schemeClr val="tx1">
                    <a:lumMod val="75000"/>
                    <a:lumOff val="25000"/>
                  </a:schemeClr>
                </a:solidFill>
                <a:latin typeface="Segoe UI" pitchFamily="34" charset="0"/>
                <a:ea typeface="Segoe UI" pitchFamily="34" charset="0"/>
                <a:cs typeface="Segoe UI" pitchFamily="34" charset="0"/>
              </a:rPr>
              <a:t>Contrast</a:t>
            </a:r>
            <a:endParaRPr lang="en-US" sz="2000" b="1" dirty="0">
              <a:solidFill>
                <a:schemeClr val="tx1">
                  <a:lumMod val="75000"/>
                  <a:lumOff val="25000"/>
                </a:schemeClr>
              </a:solidFill>
              <a:latin typeface="Segoe UI" pitchFamily="34" charset="0"/>
              <a:ea typeface="Segoe UI" pitchFamily="34" charset="0"/>
              <a:cs typeface="Segoe UI" pitchFamily="34" charset="0"/>
            </a:endParaRPr>
          </a:p>
          <a:p>
            <a:pPr marL="342900" indent="-342900">
              <a:buFont typeface="Arial" pitchFamily="34" charset="0"/>
              <a:buChar char="•"/>
            </a:pPr>
            <a:endParaRPr lang="en-US" sz="2000" b="1" dirty="0">
              <a:solidFill>
                <a:schemeClr val="tx1">
                  <a:lumMod val="75000"/>
                  <a:lumOff val="25000"/>
                </a:schemeClr>
              </a:solidFill>
              <a:latin typeface="Segoe UI" pitchFamily="34" charset="0"/>
              <a:ea typeface="Segoe UI" pitchFamily="34" charset="0"/>
              <a:cs typeface="Segoe UI" pitchFamily="34" charset="0"/>
            </a:endParaRPr>
          </a:p>
          <a:p>
            <a:pPr marL="342900" indent="-342900">
              <a:buFont typeface="Arial" pitchFamily="34" charset="0"/>
              <a:buChar char="•"/>
            </a:pPr>
            <a:r>
              <a:rPr lang="en-US" sz="2000" b="1" dirty="0" smtClean="0">
                <a:solidFill>
                  <a:schemeClr val="tx1">
                    <a:lumMod val="75000"/>
                    <a:lumOff val="25000"/>
                  </a:schemeClr>
                </a:solidFill>
                <a:latin typeface="Segoe UI" pitchFamily="34" charset="0"/>
                <a:ea typeface="Segoe UI" pitchFamily="34" charset="0"/>
                <a:cs typeface="Segoe UI" pitchFamily="34" charset="0"/>
              </a:rPr>
              <a:t>Spacing</a:t>
            </a:r>
            <a:endParaRPr lang="en-US" sz="2000" b="1" dirty="0">
              <a:solidFill>
                <a:schemeClr val="tx1">
                  <a:lumMod val="75000"/>
                  <a:lumOff val="25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105608"/>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28800" y="457200"/>
            <a:ext cx="5791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Font Usage for Mobile </a:t>
            </a:r>
            <a:endParaRPr lang="en-US" dirty="0">
              <a:solidFill>
                <a:schemeClr val="tx1">
                  <a:lumMod val="75000"/>
                  <a:lumOff val="25000"/>
                </a:schemeClr>
              </a:solidFill>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96" y="1143000"/>
            <a:ext cx="7620000" cy="5715000"/>
          </a:xfrm>
          <a:prstGeom prst="rect">
            <a:avLst/>
          </a:prstGeom>
        </p:spPr>
      </p:pic>
    </p:spTree>
    <p:extLst>
      <p:ext uri="{BB962C8B-B14F-4D97-AF65-F5344CB8AC3E}">
        <p14:creationId xmlns:p14="http://schemas.microsoft.com/office/powerpoint/2010/main" val="254073477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28800" y="457200"/>
            <a:ext cx="5791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Font Usage for Mobile </a:t>
            </a:r>
            <a:endParaRPr lang="en-US" dirty="0">
              <a:solidFill>
                <a:schemeClr val="tx1">
                  <a:lumMod val="75000"/>
                  <a:lumOff val="25000"/>
                </a:schemeClr>
              </a:solidFill>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48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96" y="1143000"/>
            <a:ext cx="7620000" cy="5715000"/>
          </a:xfrm>
          <a:prstGeom prst="rect">
            <a:avLst/>
          </a:prstGeom>
        </p:spPr>
      </p:pic>
    </p:spTree>
    <p:extLst>
      <p:ext uri="{BB962C8B-B14F-4D97-AF65-F5344CB8AC3E}">
        <p14:creationId xmlns:p14="http://schemas.microsoft.com/office/powerpoint/2010/main" val="1202267735"/>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3E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28800" y="457200"/>
            <a:ext cx="5791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tx1">
                    <a:lumMod val="75000"/>
                    <a:lumOff val="25000"/>
                  </a:schemeClr>
                </a:solidFill>
              </a:rPr>
              <a:t>Font Usage for Mobile </a:t>
            </a:r>
            <a:endParaRPr lang="en-US" dirty="0">
              <a:solidFill>
                <a:schemeClr val="tx1">
                  <a:lumMod val="75000"/>
                  <a:lumOff val="25000"/>
                </a:schemeClr>
              </a:solidFill>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49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96" y="1143000"/>
            <a:ext cx="7620000" cy="5715000"/>
          </a:xfrm>
          <a:prstGeom prst="rect">
            <a:avLst/>
          </a:prstGeom>
        </p:spPr>
      </p:pic>
    </p:spTree>
    <p:extLst>
      <p:ext uri="{BB962C8B-B14F-4D97-AF65-F5344CB8AC3E}">
        <p14:creationId xmlns:p14="http://schemas.microsoft.com/office/powerpoint/2010/main" val="489106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Rectangle 6"/>
          <p:cNvSpPr/>
          <p:nvPr/>
        </p:nvSpPr>
        <p:spPr>
          <a:xfrm>
            <a:off x="0" y="0"/>
            <a:ext cx="9144000" cy="6889761"/>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rgbClr val="FF6666"/>
                </a:solidFill>
                <a:latin typeface="Myriad Pro" pitchFamily="34" charset="0"/>
                <a:cs typeface="Myriad Arabic" pitchFamily="50" charset="-78"/>
              </a:defRPr>
            </a:lvl1pPr>
          </a:lstStyle>
          <a:p>
            <a:r>
              <a:rPr lang="en-US" dirty="0" smtClean="0">
                <a:solidFill>
                  <a:schemeClr val="bg1"/>
                </a:solidFill>
              </a:rPr>
              <a:t>History of Typography</a:t>
            </a:r>
            <a:endParaRPr lang="en-US" dirty="0">
              <a:solidFill>
                <a:schemeClr val="bg1"/>
              </a:solidFill>
            </a:endParaRPr>
          </a:p>
        </p:txBody>
      </p:sp>
      <p:sp>
        <p:nvSpPr>
          <p:cNvPr id="8" name="TextBox 7"/>
          <p:cNvSpPr txBox="1"/>
          <p:nvPr/>
        </p:nvSpPr>
        <p:spPr>
          <a:xfrm>
            <a:off x="383285" y="1828800"/>
            <a:ext cx="3960115" cy="4401205"/>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a:t>The Phoenician </a:t>
            </a:r>
            <a:r>
              <a:rPr lang="en-US" b="1" dirty="0" smtClean="0"/>
              <a:t>alphabet</a:t>
            </a:r>
          </a:p>
          <a:p>
            <a:pPr indent="0">
              <a:buNone/>
            </a:pPr>
            <a:endParaRPr lang="en-US" b="1" dirty="0"/>
          </a:p>
          <a:p>
            <a:pPr marL="342900" indent="-342900">
              <a:buFont typeface="Arial" panose="020B0604020202020204" pitchFamily="34" charset="0"/>
              <a:buChar char="•"/>
            </a:pPr>
            <a:r>
              <a:rPr lang="en-US" dirty="0" smtClean="0"/>
              <a:t>Egypt origin </a:t>
            </a:r>
          </a:p>
          <a:p>
            <a:pPr indent="0">
              <a:buNone/>
            </a:pPr>
            <a:endParaRPr lang="en-US" dirty="0" smtClean="0"/>
          </a:p>
          <a:p>
            <a:pPr marL="342900" indent="-342900">
              <a:buFont typeface="Arial" panose="020B0604020202020204" pitchFamily="34" charset="0"/>
              <a:buChar char="•"/>
            </a:pPr>
            <a:r>
              <a:rPr lang="en-US" dirty="0" smtClean="0"/>
              <a:t>One sign </a:t>
            </a:r>
            <a:r>
              <a:rPr lang="en-US" dirty="0"/>
              <a:t>represents one spoken sound. </a:t>
            </a:r>
            <a:endParaRPr lang="en-US" dirty="0" smtClean="0"/>
          </a:p>
          <a:p>
            <a:pPr indent="0">
              <a:buNone/>
            </a:pPr>
            <a:endParaRPr lang="en-US" dirty="0" smtClean="0"/>
          </a:p>
          <a:p>
            <a:pPr marL="342900" indent="-342900">
              <a:buFont typeface="Arial" panose="020B0604020202020204" pitchFamily="34" charset="0"/>
              <a:buChar char="•"/>
            </a:pPr>
            <a:r>
              <a:rPr lang="en-US" dirty="0"/>
              <a:t> 22 </a:t>
            </a:r>
            <a:r>
              <a:rPr lang="en-US" dirty="0" smtClean="0"/>
              <a:t>consonants</a:t>
            </a:r>
          </a:p>
          <a:p>
            <a:pPr indent="0">
              <a:buNone/>
            </a:pPr>
            <a:endParaRPr lang="en-US" dirty="0"/>
          </a:p>
          <a:p>
            <a:pPr marL="342900" indent="-342900">
              <a:buFont typeface="Arial" panose="020B0604020202020204" pitchFamily="34" charset="0"/>
              <a:buChar char="•"/>
            </a:pPr>
            <a:r>
              <a:rPr lang="en-US" dirty="0"/>
              <a:t>E</a:t>
            </a:r>
            <a:r>
              <a:rPr lang="en-US" dirty="0" smtClean="0"/>
              <a:t>ach </a:t>
            </a:r>
            <a:r>
              <a:rPr lang="en-US" dirty="0"/>
              <a:t>sign is shown its sound value, name and meaning. </a:t>
            </a: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Reads </a:t>
            </a:r>
            <a:r>
              <a:rPr lang="en-US" dirty="0"/>
              <a:t>from right to left</a:t>
            </a:r>
            <a:r>
              <a:rPr lang="en-US" dirty="0" smtClean="0"/>
              <a:t>.</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C902FF06-DDA9-414F-888E-5E37053DDDFB}" type="slidenum">
              <a:rPr lang="en-US" smtClean="0"/>
              <a:pPr/>
              <a:t>5</a:t>
            </a:fld>
            <a:endParaRPr lang="en-US"/>
          </a:p>
        </p:txBody>
      </p:sp>
      <p:pic>
        <p:nvPicPr>
          <p:cNvPr id="5" name="Content Placeholder 4"/>
          <p:cNvPicPr>
            <a:picLocks noGrp="1" noChangeAspect="1"/>
          </p:cNvPicPr>
          <p:nvPr>
            <p:ph idx="1"/>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352778" y="1620141"/>
            <a:ext cx="4303572" cy="3846317"/>
          </a:xfrm>
        </p:spPr>
      </p:pic>
    </p:spTree>
    <p:extLst>
      <p:ext uri="{BB962C8B-B14F-4D97-AF65-F5344CB8AC3E}">
        <p14:creationId xmlns:p14="http://schemas.microsoft.com/office/powerpoint/2010/main" val="1257644267"/>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3693"/>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33600" y="453595"/>
            <a:ext cx="44196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bg1"/>
                </a:solidFill>
              </a:rPr>
              <a:t>Font </a:t>
            </a:r>
            <a:r>
              <a:rPr lang="en-US" dirty="0">
                <a:solidFill>
                  <a:schemeClr val="bg1"/>
                </a:solidFill>
              </a:rPr>
              <a:t>combinations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0" y="4114800"/>
            <a:ext cx="3467100" cy="2133600"/>
          </a:xfrm>
          <a:prstGeom prst="rect">
            <a:avLst/>
          </a:prstGeom>
        </p:spPr>
      </p:pic>
      <p:sp>
        <p:nvSpPr>
          <p:cNvPr id="11" name="TextBox 10"/>
          <p:cNvSpPr txBox="1"/>
          <p:nvPr/>
        </p:nvSpPr>
        <p:spPr>
          <a:xfrm>
            <a:off x="533400" y="1676400"/>
            <a:ext cx="8058150" cy="2246769"/>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dirty="0" smtClean="0"/>
              <a:t>When </a:t>
            </a:r>
            <a:r>
              <a:rPr lang="en-US" dirty="0"/>
              <a:t>planning a web project think about the message your typefaces are trying to convey.</a:t>
            </a:r>
          </a:p>
          <a:p>
            <a:pPr indent="0">
              <a:buNone/>
            </a:pPr>
            <a:endParaRPr lang="en-US" dirty="0"/>
          </a:p>
          <a:p>
            <a:pPr indent="0">
              <a:buNone/>
            </a:pPr>
            <a:r>
              <a:rPr lang="en-US" dirty="0"/>
              <a:t> </a:t>
            </a:r>
            <a:r>
              <a:rPr lang="en-US" dirty="0" smtClean="0"/>
              <a:t>If </a:t>
            </a:r>
            <a:r>
              <a:rPr lang="en-US" dirty="0"/>
              <a:t>you haven’t, explore the categories of type and then mix typefaces from them until the design communicates what you’re trying to say.</a:t>
            </a:r>
          </a:p>
          <a:p>
            <a:pPr indent="0">
              <a:buNone/>
            </a:pPr>
            <a:r>
              <a:rPr lang="en-US" dirty="0"/>
              <a:t/>
            </a:r>
            <a:br>
              <a:rPr lang="en-US" dirty="0"/>
            </a:b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505200"/>
            <a:ext cx="4452013" cy="2739700"/>
          </a:xfrm>
          <a:prstGeom prst="rect">
            <a:avLst/>
          </a:prstGeom>
        </p:spPr>
      </p:pic>
      <p:sp>
        <p:nvSpPr>
          <p:cNvPr id="5" name="Slide Number Placeholder 4"/>
          <p:cNvSpPr>
            <a:spLocks noGrp="1"/>
          </p:cNvSpPr>
          <p:nvPr>
            <p:ph type="sldNum" sz="quarter" idx="12"/>
          </p:nvPr>
        </p:nvSpPr>
        <p:spPr/>
        <p:txBody>
          <a:bodyPr/>
          <a:lstStyle/>
          <a:p>
            <a:fld id="{C902FF06-DDA9-414F-888E-5E37053DDDFB}" type="slidenum">
              <a:rPr lang="en-US" smtClean="0"/>
              <a:pPr/>
              <a:t>50</a:t>
            </a:fld>
            <a:endParaRPr lang="en-US"/>
          </a:p>
        </p:txBody>
      </p:sp>
    </p:spTree>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819400" y="457199"/>
            <a:ext cx="3505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bg1"/>
                </a:solidFill>
              </a:rPr>
              <a:t>11. </a:t>
            </a:r>
            <a:r>
              <a:rPr lang="en-US" dirty="0" err="1" smtClean="0">
                <a:solidFill>
                  <a:schemeClr val="bg1"/>
                </a:solidFill>
              </a:rPr>
              <a:t>Typosters</a:t>
            </a:r>
            <a:endParaRPr lang="en-US" dirty="0">
              <a:solidFill>
                <a:schemeClr val="bg1"/>
              </a:solidFill>
            </a:endParaRPr>
          </a:p>
        </p:txBody>
      </p:sp>
      <p:pic>
        <p:nvPicPr>
          <p:cNvPr id="11" name="Picture 10" descr="Screen Shot 2013-03-11 at 9.31.30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11556" y="1524000"/>
            <a:ext cx="2973829" cy="4404446"/>
          </a:xfrm>
          <a:prstGeom prst="rect">
            <a:avLst/>
          </a:prstGeom>
        </p:spPr>
      </p:pic>
      <p:pic>
        <p:nvPicPr>
          <p:cNvPr id="12" name="Picture 11" descr="Screen Shot 2013-03-11 at 9.28.28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56" y="1523999"/>
            <a:ext cx="2897481" cy="440444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9556" y="1549079"/>
            <a:ext cx="3048000" cy="4354285"/>
          </a:xfrm>
          <a:prstGeom prst="rect">
            <a:avLst/>
          </a:prstGeom>
        </p:spPr>
      </p:pic>
      <p:sp>
        <p:nvSpPr>
          <p:cNvPr id="5" name="Slide Number Placeholder 4"/>
          <p:cNvSpPr>
            <a:spLocks noGrp="1"/>
          </p:cNvSpPr>
          <p:nvPr>
            <p:ph type="sldNum" sz="quarter" idx="12"/>
          </p:nvPr>
        </p:nvSpPr>
        <p:spPr/>
        <p:txBody>
          <a:bodyPr/>
          <a:lstStyle/>
          <a:p>
            <a:fld id="{C902FF06-DDA9-414F-888E-5E37053DDDFB}" type="slidenum">
              <a:rPr lang="en-US" smtClean="0"/>
              <a:pPr/>
              <a:t>51</a:t>
            </a:fld>
            <a:endParaRPr lang="en-US"/>
          </a:p>
        </p:txBody>
      </p:sp>
    </p:spTree>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creen Shot 2013-03-11 at 9.29.02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15129" y="2133600"/>
            <a:ext cx="2851344" cy="4343400"/>
          </a:xfrm>
          <a:prstGeom prst="rect">
            <a:avLst/>
          </a:prstGeom>
        </p:spPr>
      </p:pic>
      <p:pic>
        <p:nvPicPr>
          <p:cNvPr id="13" name="Picture 12" descr="Screen Shot 2013-03-11 at 9.33.17 A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2086333"/>
            <a:ext cx="2864891" cy="4390667"/>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52</a:t>
            </a:fld>
            <a:endParaRPr lang="en-US"/>
          </a:p>
        </p:txBody>
      </p:sp>
      <p:sp>
        <p:nvSpPr>
          <p:cNvPr id="10" name="TextBox 9"/>
          <p:cNvSpPr txBox="1"/>
          <p:nvPr/>
        </p:nvSpPr>
        <p:spPr>
          <a:xfrm>
            <a:off x="2819400" y="457199"/>
            <a:ext cx="3505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err="1" smtClean="0">
                <a:solidFill>
                  <a:schemeClr val="bg1"/>
                </a:solidFill>
              </a:rPr>
              <a:t>Typosters</a:t>
            </a:r>
            <a:endParaRPr lang="en-US" dirty="0">
              <a:solidFill>
                <a:schemeClr val="bg1"/>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0712" b="2177"/>
          <a:stretch/>
        </p:blipFill>
        <p:spPr>
          <a:xfrm>
            <a:off x="2950289" y="1420885"/>
            <a:ext cx="3264840" cy="4370315"/>
          </a:xfrm>
          <a:prstGeom prst="rect">
            <a:avLst/>
          </a:prstGeom>
        </p:spPr>
      </p:pic>
    </p:spTree>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688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Cognizant Brand Guidelines</a:t>
            </a:r>
            <a:endParaRPr lang="en-US" dirty="0"/>
          </a:p>
        </p:txBody>
      </p:sp>
      <p:sp>
        <p:nvSpPr>
          <p:cNvPr id="4" name="Slide Number Placeholder 3"/>
          <p:cNvSpPr>
            <a:spLocks noGrp="1"/>
          </p:cNvSpPr>
          <p:nvPr>
            <p:ph type="sldNum" sz="quarter" idx="12"/>
          </p:nvPr>
        </p:nvSpPr>
        <p:spPr/>
        <p:txBody>
          <a:bodyPr/>
          <a:lstStyle/>
          <a:p>
            <a:fld id="{C902FF06-DDA9-414F-888E-5E37053DDDFB}" type="slidenum">
              <a:rPr lang="en-US" smtClean="0"/>
              <a:pPr/>
              <a:t>53</a:t>
            </a:fld>
            <a:endParaRPr lang="en-US"/>
          </a:p>
        </p:txBody>
      </p:sp>
      <p:sp>
        <p:nvSpPr>
          <p:cNvPr id="9" name="TextBox 8"/>
          <p:cNvSpPr txBox="1"/>
          <p:nvPr/>
        </p:nvSpPr>
        <p:spPr>
          <a:xfrm>
            <a:off x="383285" y="3327737"/>
            <a:ext cx="8227315" cy="1015663"/>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dirty="0">
                <a:hlinkClick r:id="rId2"/>
              </a:rPr>
              <a:t>https://</a:t>
            </a:r>
            <a:r>
              <a:rPr lang="en-US" dirty="0" smtClean="0">
                <a:hlinkClick r:id="rId2"/>
              </a:rPr>
              <a:t>groups.cognizant.com/corporate/Communications/Documents/Branding%20Guidelines/external_brand_guidelinest5.08.pdf</a:t>
            </a:r>
            <a:endParaRPr lang="en-US" dirty="0" smtClean="0"/>
          </a:p>
          <a:p>
            <a:endParaRPr lang="en-US" dirty="0"/>
          </a:p>
        </p:txBody>
      </p:sp>
    </p:spTree>
    <p:extLst>
      <p:ext uri="{BB962C8B-B14F-4D97-AF65-F5344CB8AC3E}">
        <p14:creationId xmlns:p14="http://schemas.microsoft.com/office/powerpoint/2010/main" val="3085934324"/>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88688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C902FF06-DDA9-414F-888E-5E37053DDDFB}" type="slidenum">
              <a:rPr lang="en-US" smtClean="0"/>
              <a:pPr/>
              <a:t>54</a:t>
            </a:fld>
            <a:endParaRPr lang="en-US"/>
          </a:p>
        </p:txBody>
      </p:sp>
      <p:sp>
        <p:nvSpPr>
          <p:cNvPr id="10" name="TextBox 9"/>
          <p:cNvSpPr txBox="1"/>
          <p:nvPr/>
        </p:nvSpPr>
        <p:spPr>
          <a:xfrm>
            <a:off x="2819400" y="457199"/>
            <a:ext cx="3505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bg2">
                    <a:lumMod val="25000"/>
                  </a:schemeClr>
                </a:solidFill>
              </a:rPr>
              <a:t>Style Guides</a:t>
            </a:r>
            <a:endParaRPr lang="en-US" dirty="0">
              <a:solidFill>
                <a:schemeClr val="bg2">
                  <a:lumMod val="25000"/>
                </a:schemeClr>
              </a:solidFill>
            </a:endParaRPr>
          </a:p>
        </p:txBody>
      </p:sp>
      <p:sp>
        <p:nvSpPr>
          <p:cNvPr id="4" name="Rectangle 3"/>
          <p:cNvSpPr/>
          <p:nvPr/>
        </p:nvSpPr>
        <p:spPr>
          <a:xfrm>
            <a:off x="1066800" y="1905000"/>
            <a:ext cx="7315200" cy="4093428"/>
          </a:xfrm>
          <a:prstGeom prst="rect">
            <a:avLst/>
          </a:prstGeom>
          <a:noFill/>
        </p:spPr>
        <p:txBody>
          <a:bodyPr wrap="square">
            <a:spAutoFit/>
          </a:bodyPr>
          <a:lstStyle/>
          <a:p>
            <a:pPr marL="342900" indent="-342900">
              <a:buFont typeface="Arial" pitchFamily="34" charset="0"/>
              <a:buChar char="•"/>
            </a:pPr>
            <a:r>
              <a:rPr lang="en-US" sz="2000" b="1" dirty="0" smtClean="0">
                <a:solidFill>
                  <a:schemeClr val="bg2">
                    <a:lumMod val="25000"/>
                  </a:schemeClr>
                </a:solidFill>
                <a:latin typeface="Segoe UI" pitchFamily="34" charset="0"/>
                <a:ea typeface="Segoe UI" pitchFamily="34" charset="0"/>
                <a:cs typeface="Segoe UI" pitchFamily="34" charset="0"/>
              </a:rPr>
              <a:t>Google Visual Assets:</a:t>
            </a:r>
          </a:p>
          <a:p>
            <a:r>
              <a:rPr lang="en-US" sz="2000" dirty="0" smtClean="0">
                <a:solidFill>
                  <a:schemeClr val="bg2">
                    <a:lumMod val="25000"/>
                  </a:schemeClr>
                </a:solidFill>
                <a:latin typeface="Segoe UI" pitchFamily="34" charset="0"/>
                <a:ea typeface="Segoe UI" pitchFamily="34" charset="0"/>
                <a:cs typeface="Segoe UI" pitchFamily="34" charset="0"/>
                <a:hlinkClick r:id="rId2"/>
              </a:rPr>
              <a:t>https</a:t>
            </a:r>
            <a:r>
              <a:rPr lang="en-US" sz="2000" dirty="0">
                <a:solidFill>
                  <a:schemeClr val="bg2">
                    <a:lumMod val="25000"/>
                  </a:schemeClr>
                </a:solidFill>
                <a:latin typeface="Segoe UI" pitchFamily="34" charset="0"/>
                <a:ea typeface="Segoe UI" pitchFamily="34" charset="0"/>
                <a:cs typeface="Segoe UI" pitchFamily="34" charset="0"/>
                <a:hlinkClick r:id="rId2"/>
              </a:rPr>
              <a:t>://</a:t>
            </a:r>
            <a:r>
              <a:rPr lang="en-US" sz="2000" dirty="0" smtClean="0">
                <a:solidFill>
                  <a:schemeClr val="bg2">
                    <a:lumMod val="25000"/>
                  </a:schemeClr>
                </a:solidFill>
                <a:latin typeface="Segoe UI" pitchFamily="34" charset="0"/>
                <a:ea typeface="Segoe UI" pitchFamily="34" charset="0"/>
                <a:cs typeface="Segoe UI" pitchFamily="34" charset="0"/>
                <a:hlinkClick r:id="rId2"/>
              </a:rPr>
              <a:t>www.behance.net/gallery/Google-Visual-Assets-Guidelines-Part-1/9028077</a:t>
            </a:r>
            <a:endParaRPr lang="en-US" sz="2000" dirty="0" smtClean="0">
              <a:solidFill>
                <a:schemeClr val="bg2">
                  <a:lumMod val="25000"/>
                </a:schemeClr>
              </a:solidFill>
              <a:latin typeface="Segoe UI" pitchFamily="34" charset="0"/>
              <a:ea typeface="Segoe UI" pitchFamily="34" charset="0"/>
              <a:cs typeface="Segoe UI" pitchFamily="34" charset="0"/>
            </a:endParaRPr>
          </a:p>
          <a:p>
            <a:pPr marL="342900" indent="-342900">
              <a:buFont typeface="Arial" pitchFamily="34" charset="0"/>
              <a:buChar char="•"/>
            </a:pPr>
            <a:endParaRPr lang="en-US" sz="2000" dirty="0" smtClean="0">
              <a:solidFill>
                <a:schemeClr val="bg2">
                  <a:lumMod val="25000"/>
                </a:schemeClr>
              </a:solidFill>
              <a:latin typeface="Segoe UI" pitchFamily="34" charset="0"/>
              <a:ea typeface="Segoe UI" pitchFamily="34" charset="0"/>
              <a:cs typeface="Segoe UI" pitchFamily="34" charset="0"/>
            </a:endParaRPr>
          </a:p>
          <a:p>
            <a:pPr marL="342900" indent="-342900">
              <a:buFont typeface="Arial" pitchFamily="34" charset="0"/>
              <a:buChar char="•"/>
            </a:pPr>
            <a:r>
              <a:rPr lang="en-US" sz="2000" b="1" dirty="0" smtClean="0">
                <a:solidFill>
                  <a:schemeClr val="bg2">
                    <a:lumMod val="25000"/>
                  </a:schemeClr>
                </a:solidFill>
                <a:latin typeface="Segoe UI" pitchFamily="34" charset="0"/>
                <a:ea typeface="Segoe UI" pitchFamily="34" charset="0"/>
                <a:cs typeface="Segoe UI" pitchFamily="34" charset="0"/>
              </a:rPr>
              <a:t>Skype Brand Book:</a:t>
            </a:r>
            <a:endParaRPr lang="en-US" sz="2000" dirty="0">
              <a:solidFill>
                <a:schemeClr val="bg2">
                  <a:lumMod val="25000"/>
                </a:schemeClr>
              </a:solidFill>
              <a:latin typeface="Segoe UI" pitchFamily="34" charset="0"/>
              <a:ea typeface="Segoe UI" pitchFamily="34" charset="0"/>
              <a:cs typeface="Segoe UI" pitchFamily="34" charset="0"/>
            </a:endParaRPr>
          </a:p>
          <a:p>
            <a:r>
              <a:rPr lang="en-US" sz="2000" dirty="0">
                <a:solidFill>
                  <a:schemeClr val="bg2">
                    <a:lumMod val="25000"/>
                  </a:schemeClr>
                </a:solidFill>
                <a:latin typeface="Segoe UI" pitchFamily="34" charset="0"/>
                <a:ea typeface="Segoe UI" pitchFamily="34" charset="0"/>
                <a:cs typeface="Segoe UI" pitchFamily="34" charset="0"/>
                <a:hlinkClick r:id="rId3"/>
              </a:rPr>
              <a:t>http://issuu.com/bondo/docs/skype_brand_book_-_</a:t>
            </a:r>
            <a:r>
              <a:rPr lang="en-US" sz="2000" dirty="0" smtClean="0">
                <a:solidFill>
                  <a:schemeClr val="bg2">
                    <a:lumMod val="25000"/>
                  </a:schemeClr>
                </a:solidFill>
                <a:latin typeface="Segoe UI" pitchFamily="34" charset="0"/>
                <a:ea typeface="Segoe UI" pitchFamily="34" charset="0"/>
                <a:cs typeface="Segoe UI" pitchFamily="34" charset="0"/>
                <a:hlinkClick r:id="rId3"/>
              </a:rPr>
              <a:t>look?e=1099150/2586809</a:t>
            </a:r>
            <a:endParaRPr lang="en-US" sz="2000" dirty="0" smtClean="0">
              <a:solidFill>
                <a:schemeClr val="bg2">
                  <a:lumMod val="25000"/>
                </a:schemeClr>
              </a:solidFill>
              <a:latin typeface="Segoe UI" pitchFamily="34" charset="0"/>
              <a:ea typeface="Segoe UI" pitchFamily="34" charset="0"/>
              <a:cs typeface="Segoe UI" pitchFamily="34" charset="0"/>
            </a:endParaRPr>
          </a:p>
          <a:p>
            <a:endParaRPr lang="en-US" sz="2000" dirty="0">
              <a:solidFill>
                <a:schemeClr val="bg2">
                  <a:lumMod val="25000"/>
                </a:schemeClr>
              </a:solidFill>
              <a:latin typeface="Segoe UI" pitchFamily="34" charset="0"/>
              <a:ea typeface="Segoe UI" pitchFamily="34" charset="0"/>
              <a:cs typeface="Segoe UI" pitchFamily="34" charset="0"/>
            </a:endParaRPr>
          </a:p>
          <a:p>
            <a:pPr marL="342900" indent="-342900">
              <a:buFont typeface="Arial" pitchFamily="34" charset="0"/>
              <a:buChar char="•"/>
            </a:pPr>
            <a:r>
              <a:rPr lang="en-US" sz="2000" b="1" dirty="0" smtClean="0">
                <a:solidFill>
                  <a:schemeClr val="bg2">
                    <a:lumMod val="25000"/>
                  </a:schemeClr>
                </a:solidFill>
                <a:latin typeface="Segoe UI" pitchFamily="34" charset="0"/>
                <a:ea typeface="Segoe UI" pitchFamily="34" charset="0"/>
                <a:cs typeface="Segoe UI" pitchFamily="34" charset="0"/>
              </a:rPr>
              <a:t>Parallels Style Guide :</a:t>
            </a:r>
            <a:endParaRPr lang="en-US" sz="2000" dirty="0">
              <a:solidFill>
                <a:schemeClr val="bg2">
                  <a:lumMod val="25000"/>
                </a:schemeClr>
              </a:solidFill>
              <a:latin typeface="Segoe UI" pitchFamily="34" charset="0"/>
              <a:ea typeface="Segoe UI" pitchFamily="34" charset="0"/>
              <a:cs typeface="Segoe UI" pitchFamily="34" charset="0"/>
            </a:endParaRPr>
          </a:p>
          <a:p>
            <a:r>
              <a:rPr lang="en-US" sz="2000" dirty="0" smtClean="0">
                <a:solidFill>
                  <a:schemeClr val="bg2">
                    <a:lumMod val="25000"/>
                  </a:schemeClr>
                </a:solidFill>
                <a:latin typeface="Segoe UI" pitchFamily="34" charset="0"/>
                <a:ea typeface="Segoe UI" pitchFamily="34" charset="0"/>
                <a:cs typeface="Segoe UI" pitchFamily="34" charset="0"/>
                <a:hlinkClick r:id="rId4"/>
              </a:rPr>
              <a:t>http</a:t>
            </a:r>
            <a:r>
              <a:rPr lang="en-US" sz="2000" dirty="0">
                <a:solidFill>
                  <a:schemeClr val="bg2">
                    <a:lumMod val="25000"/>
                  </a:schemeClr>
                </a:solidFill>
                <a:latin typeface="Segoe UI" pitchFamily="34" charset="0"/>
                <a:ea typeface="Segoe UI" pitchFamily="34" charset="0"/>
                <a:cs typeface="Segoe UI" pitchFamily="34" charset="0"/>
                <a:hlinkClick r:id="rId4"/>
              </a:rPr>
              <a:t>://</a:t>
            </a:r>
            <a:r>
              <a:rPr lang="en-US" sz="2000" dirty="0" smtClean="0">
                <a:solidFill>
                  <a:schemeClr val="bg2">
                    <a:lumMod val="25000"/>
                  </a:schemeClr>
                </a:solidFill>
                <a:latin typeface="Segoe UI" pitchFamily="34" charset="0"/>
                <a:ea typeface="Segoe UI" pitchFamily="34" charset="0"/>
                <a:cs typeface="Segoe UI" pitchFamily="34" charset="0"/>
                <a:hlinkClick r:id="rId4"/>
              </a:rPr>
              <a:t>www.parallels.com/fileadmin/parallels/documents/corporate/parallels_style_guide_final_apr10_2012.pdf</a:t>
            </a:r>
            <a:endParaRPr lang="en-US" sz="2000" dirty="0" smtClean="0">
              <a:solidFill>
                <a:schemeClr val="bg2">
                  <a:lumMod val="25000"/>
                </a:schemeClr>
              </a:solidFill>
              <a:latin typeface="Segoe UI" pitchFamily="34" charset="0"/>
              <a:ea typeface="Segoe UI" pitchFamily="34" charset="0"/>
              <a:cs typeface="Segoe UI" pitchFamily="34" charset="0"/>
            </a:endParaRPr>
          </a:p>
          <a:p>
            <a:endParaRPr lang="en-US" sz="2000" dirty="0" smtClean="0">
              <a:solidFill>
                <a:schemeClr val="bg1"/>
              </a:solidFill>
              <a:latin typeface="Segoe UI" pitchFamily="34" charset="0"/>
              <a:ea typeface="Segoe UI" pitchFamily="34" charset="0"/>
              <a:cs typeface="Segoe UI" pitchFamily="34" charset="0"/>
            </a:endParaRPr>
          </a:p>
          <a:p>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02257308"/>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0" y="0"/>
            <a:ext cx="9144000" cy="688688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t>Useful  Links</a:t>
            </a:r>
            <a:endParaRPr lang="en-US" dirty="0"/>
          </a:p>
        </p:txBody>
      </p:sp>
      <p:sp>
        <p:nvSpPr>
          <p:cNvPr id="8" name="TextBox 7"/>
          <p:cNvSpPr txBox="1"/>
          <p:nvPr/>
        </p:nvSpPr>
        <p:spPr>
          <a:xfrm>
            <a:off x="383285" y="1387019"/>
            <a:ext cx="8227315" cy="4093428"/>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endParaRPr lang="en-US" dirty="0" smtClean="0"/>
          </a:p>
          <a:p>
            <a:pPr indent="0">
              <a:buNone/>
            </a:pPr>
            <a:r>
              <a:rPr lang="en-US" dirty="0">
                <a:hlinkClick r:id="rId2"/>
              </a:rPr>
              <a:t>http://www.smashingmagazine.com/2010/05/06/50-helpful-typography-tools-and-resources</a:t>
            </a:r>
            <a:r>
              <a:rPr lang="en-US" dirty="0" smtClean="0">
                <a:hlinkClick r:id="rId2"/>
              </a:rPr>
              <a:t>/</a:t>
            </a:r>
            <a:endParaRPr lang="en-US" dirty="0" smtClean="0"/>
          </a:p>
          <a:p>
            <a:pPr indent="0">
              <a:buNone/>
            </a:pPr>
            <a:endParaRPr lang="en-US" dirty="0"/>
          </a:p>
          <a:p>
            <a:pPr indent="0">
              <a:buNone/>
            </a:pPr>
            <a:r>
              <a:rPr lang="en-US" dirty="0">
                <a:hlinkClick r:id="rId3"/>
              </a:rPr>
              <a:t>http://welovetypography.com</a:t>
            </a:r>
            <a:r>
              <a:rPr lang="en-US" dirty="0" smtClean="0">
                <a:hlinkClick r:id="rId3"/>
              </a:rPr>
              <a:t>/</a:t>
            </a:r>
            <a:endParaRPr lang="en-US" dirty="0" smtClean="0"/>
          </a:p>
          <a:p>
            <a:pPr indent="0">
              <a:buNone/>
            </a:pPr>
            <a:endParaRPr lang="en-US" dirty="0"/>
          </a:p>
          <a:p>
            <a:pPr indent="0">
              <a:buNone/>
            </a:pPr>
            <a:r>
              <a:rPr lang="en-US" dirty="0">
                <a:hlinkClick r:id="rId4"/>
              </a:rPr>
              <a:t>http://fontsinuse.com</a:t>
            </a:r>
            <a:r>
              <a:rPr lang="en-US" dirty="0" smtClean="0">
                <a:hlinkClick r:id="rId4"/>
              </a:rPr>
              <a:t>/</a:t>
            </a:r>
            <a:endParaRPr lang="en-US" dirty="0" smtClean="0"/>
          </a:p>
          <a:p>
            <a:pPr indent="0">
              <a:buNone/>
            </a:pPr>
            <a:endParaRPr lang="en-US" dirty="0"/>
          </a:p>
          <a:p>
            <a:pPr indent="0">
              <a:buNone/>
            </a:pPr>
            <a:r>
              <a:rPr lang="en-US" dirty="0">
                <a:hlinkClick r:id="rId5"/>
              </a:rPr>
              <a:t>http://www.brainpickings.org/index.php/2011/08/01/10-essential-books-on-typography</a:t>
            </a:r>
            <a:r>
              <a:rPr lang="en-US" dirty="0" smtClean="0">
                <a:hlinkClick r:id="rId5"/>
              </a:rPr>
              <a:t>/</a:t>
            </a:r>
            <a:endParaRPr lang="en-US" dirty="0" smtClean="0"/>
          </a:p>
          <a:p>
            <a:pPr indent="0">
              <a:buNone/>
            </a:pPr>
            <a:endParaRPr lang="en-US" dirty="0"/>
          </a:p>
          <a:p>
            <a:pPr indent="0">
              <a:buNone/>
            </a:pPr>
            <a:r>
              <a:rPr lang="en-US" dirty="0">
                <a:hlinkClick r:id="rId6"/>
              </a:rPr>
              <a:t>http://mashable.com/2013/05/02/typography-tools-resources</a:t>
            </a:r>
            <a:r>
              <a:rPr lang="en-US" dirty="0" smtClean="0">
                <a:hlinkClick r:id="rId6"/>
              </a:rPr>
              <a:t>/</a:t>
            </a:r>
            <a:endParaRPr lang="en-US" dirty="0" smtClean="0"/>
          </a:p>
          <a:p>
            <a:pPr indent="0">
              <a:buNone/>
            </a:pPr>
            <a:endParaRPr lang="en-US" dirty="0"/>
          </a:p>
        </p:txBody>
      </p:sp>
      <p:sp>
        <p:nvSpPr>
          <p:cNvPr id="4" name="Slide Number Placeholder 3"/>
          <p:cNvSpPr>
            <a:spLocks noGrp="1"/>
          </p:cNvSpPr>
          <p:nvPr>
            <p:ph type="sldNum" sz="quarter" idx="12"/>
          </p:nvPr>
        </p:nvSpPr>
        <p:spPr/>
        <p:txBody>
          <a:bodyPr/>
          <a:lstStyle/>
          <a:p>
            <a:fld id="{C902FF06-DDA9-414F-888E-5E37053DDDFB}" type="slidenum">
              <a:rPr lang="en-US" smtClean="0"/>
              <a:pPr/>
              <a:t>55</a:t>
            </a:fld>
            <a:endParaRPr lang="en-US"/>
          </a:p>
        </p:txBody>
      </p:sp>
    </p:spTree>
    <p:extLst>
      <p:ext uri="{BB962C8B-B14F-4D97-AF65-F5344CB8AC3E}">
        <p14:creationId xmlns:p14="http://schemas.microsoft.com/office/powerpoint/2010/main" val="3571882572"/>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19200" y="2971800"/>
            <a:ext cx="6781800" cy="646331"/>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r>
              <a:rPr lang="en-US" dirty="0" smtClean="0">
                <a:solidFill>
                  <a:schemeClr val="bg1"/>
                </a:solidFill>
              </a:rPr>
              <a:t>Activities</a:t>
            </a:r>
            <a:endParaRPr lang="en-US" dirty="0">
              <a:solidFill>
                <a:schemeClr val="bg1"/>
              </a:solidFill>
            </a:endParaRPr>
          </a:p>
        </p:txBody>
      </p:sp>
    </p:spTree>
    <p:extLst>
      <p:ext uri="{BB962C8B-B14F-4D97-AF65-F5344CB8AC3E}">
        <p14:creationId xmlns:p14="http://schemas.microsoft.com/office/powerpoint/2010/main" val="3796467327"/>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9600" y="395400"/>
            <a:ext cx="7696200" cy="400110"/>
          </a:xfrm>
          <a:prstGeom prst="rect">
            <a:avLst/>
          </a:prstGeom>
          <a:noFill/>
        </p:spPr>
        <p:txBody>
          <a:bodyPr wrap="square" rtlCol="0">
            <a:spAutoFit/>
          </a:bodyPr>
          <a:lstStyle>
            <a:defPPr>
              <a:defRPr lang="en-US"/>
            </a:defPPr>
            <a:lvl1pPr algn="ctr">
              <a:defRPr sz="3600">
                <a:solidFill>
                  <a:schemeClr val="tx1">
                    <a:lumMod val="85000"/>
                    <a:lumOff val="15000"/>
                  </a:schemeClr>
                </a:solidFill>
                <a:latin typeface="Myriad Pro" pitchFamily="34" charset="0"/>
                <a:cs typeface="Myriad Arabic" pitchFamily="50" charset="-78"/>
              </a:defRPr>
            </a:lvl1pPr>
          </a:lstStyle>
          <a:p>
            <a:pPr algn="l"/>
            <a:r>
              <a:rPr lang="en-US" sz="2000" dirty="0" smtClean="0">
                <a:solidFill>
                  <a:schemeClr val="bg1"/>
                </a:solidFill>
              </a:rPr>
              <a:t>Create demographical/ cultural  aura </a:t>
            </a:r>
            <a:r>
              <a:rPr lang="en-US" sz="2000" dirty="0">
                <a:solidFill>
                  <a:schemeClr val="bg1"/>
                </a:solidFill>
              </a:rPr>
              <a:t>to the below given </a:t>
            </a:r>
            <a:r>
              <a:rPr lang="en-US" sz="2000" dirty="0" smtClean="0">
                <a:solidFill>
                  <a:schemeClr val="bg1"/>
                </a:solidFill>
              </a:rPr>
              <a:t>words</a:t>
            </a:r>
            <a:endParaRPr lang="en-US" sz="2000" dirty="0">
              <a:solidFill>
                <a:schemeClr val="bg1"/>
              </a:solidFill>
            </a:endParaRPr>
          </a:p>
        </p:txBody>
      </p:sp>
      <p:sp>
        <p:nvSpPr>
          <p:cNvPr id="7" name="TextBox 6"/>
          <p:cNvSpPr txBox="1"/>
          <p:nvPr/>
        </p:nvSpPr>
        <p:spPr>
          <a:xfrm>
            <a:off x="609600" y="685800"/>
            <a:ext cx="5257800" cy="3785652"/>
          </a:xfrm>
          <a:prstGeom prst="rect">
            <a:avLst/>
          </a:prstGeom>
          <a:noFill/>
        </p:spPr>
        <p:txBody>
          <a:bodyPr wrap="square" rtlCol="0">
            <a:spAutoFit/>
          </a:bodyPr>
          <a:lstStyle/>
          <a:p>
            <a:r>
              <a:rPr lang="en-US" sz="4800" dirty="0" smtClean="0">
                <a:solidFill>
                  <a:schemeClr val="accent6">
                    <a:lumMod val="75000"/>
                  </a:schemeClr>
                </a:solidFill>
              </a:rPr>
              <a:t>BANGALORE</a:t>
            </a:r>
          </a:p>
          <a:p>
            <a:r>
              <a:rPr lang="en-US" sz="4800" dirty="0" smtClean="0">
                <a:solidFill>
                  <a:schemeClr val="accent6">
                    <a:lumMod val="75000"/>
                  </a:schemeClr>
                </a:solidFill>
              </a:rPr>
              <a:t>PUNJAB</a:t>
            </a:r>
          </a:p>
          <a:p>
            <a:r>
              <a:rPr lang="en-US" sz="4800" dirty="0" smtClean="0">
                <a:solidFill>
                  <a:schemeClr val="accent6">
                    <a:lumMod val="75000"/>
                  </a:schemeClr>
                </a:solidFill>
              </a:rPr>
              <a:t>SINGAPORE</a:t>
            </a:r>
          </a:p>
          <a:p>
            <a:r>
              <a:rPr lang="en-US" sz="4800" dirty="0" smtClean="0">
                <a:solidFill>
                  <a:schemeClr val="accent6">
                    <a:lumMod val="75000"/>
                  </a:schemeClr>
                </a:solidFill>
              </a:rPr>
              <a:t>CHENNAI</a:t>
            </a:r>
          </a:p>
          <a:p>
            <a:endParaRPr lang="en-US" sz="4800" dirty="0">
              <a:solidFill>
                <a:schemeClr val="accent6">
                  <a:lumMod val="75000"/>
                </a:schemeClr>
              </a:solidFill>
            </a:endParaRPr>
          </a:p>
        </p:txBody>
      </p:sp>
      <p:sp>
        <p:nvSpPr>
          <p:cNvPr id="8" name="TextBox 7"/>
          <p:cNvSpPr txBox="1"/>
          <p:nvPr/>
        </p:nvSpPr>
        <p:spPr>
          <a:xfrm>
            <a:off x="659922" y="3864114"/>
            <a:ext cx="5638800" cy="707886"/>
          </a:xfrm>
          <a:prstGeom prst="rect">
            <a:avLst/>
          </a:prstGeom>
          <a:noFill/>
        </p:spPr>
        <p:txBody>
          <a:bodyPr wrap="square" rtlCol="0">
            <a:spAutoFit/>
          </a:bodyPr>
          <a:lstStyle>
            <a:defPPr>
              <a:defRPr lang="en-US"/>
            </a:defPPr>
            <a:lvl1pPr algn="ctr">
              <a:defRPr sz="2000">
                <a:solidFill>
                  <a:schemeClr val="bg1"/>
                </a:solidFill>
                <a:latin typeface="Myriad Pro" pitchFamily="34" charset="0"/>
                <a:cs typeface="Myriad Arabic" pitchFamily="50" charset="-78"/>
              </a:defRPr>
            </a:lvl1pPr>
          </a:lstStyle>
          <a:p>
            <a:pPr algn="l"/>
            <a:r>
              <a:rPr lang="en-US" dirty="0"/>
              <a:t>Duration: 10 minutes</a:t>
            </a:r>
          </a:p>
          <a:p>
            <a:pPr algn="l"/>
            <a:r>
              <a:rPr lang="en-US" dirty="0"/>
              <a:t>Rendering type: Hand </a:t>
            </a:r>
            <a:r>
              <a:rPr lang="en-US" dirty="0" smtClean="0"/>
              <a:t>done</a:t>
            </a:r>
            <a:endParaRPr lang="en-US" dirty="0"/>
          </a:p>
        </p:txBody>
      </p:sp>
    </p:spTree>
    <p:extLst>
      <p:ext uri="{BB962C8B-B14F-4D97-AF65-F5344CB8AC3E}">
        <p14:creationId xmlns:p14="http://schemas.microsoft.com/office/powerpoint/2010/main" val="21828434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0" y="429904"/>
            <a:ext cx="5791200" cy="400110"/>
          </a:xfrm>
          <a:prstGeom prst="rect">
            <a:avLst/>
          </a:prstGeom>
          <a:noFill/>
        </p:spPr>
        <p:txBody>
          <a:bodyPr wrap="square" rtlCol="0">
            <a:spAutoFit/>
          </a:bodyPr>
          <a:lstStyle/>
          <a:p>
            <a:r>
              <a:rPr lang="en-US" dirty="0" smtClean="0"/>
              <a:t>      </a:t>
            </a:r>
            <a:r>
              <a:rPr lang="en-US" sz="2000" dirty="0" smtClean="0">
                <a:solidFill>
                  <a:schemeClr val="bg1"/>
                </a:solidFill>
                <a:latin typeface="Segoe UI" pitchFamily="34" charset="0"/>
                <a:ea typeface="Segoe UI" pitchFamily="34" charset="0"/>
                <a:cs typeface="Segoe UI" pitchFamily="34" charset="0"/>
              </a:rPr>
              <a:t>Create a character using the below alphabets</a:t>
            </a:r>
            <a:endParaRPr lang="en-US" sz="20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593782" y="609600"/>
            <a:ext cx="5257800" cy="830997"/>
          </a:xfrm>
          <a:prstGeom prst="rect">
            <a:avLst/>
          </a:prstGeom>
          <a:noFill/>
        </p:spPr>
        <p:txBody>
          <a:bodyPr wrap="square" rtlCol="0">
            <a:spAutoFit/>
          </a:bodyPr>
          <a:lstStyle/>
          <a:p>
            <a:r>
              <a:rPr lang="en-US" sz="4800" dirty="0" smtClean="0">
                <a:solidFill>
                  <a:schemeClr val="accent6">
                    <a:lumMod val="75000"/>
                  </a:schemeClr>
                </a:solidFill>
              </a:rPr>
              <a:t>R, S, X, Z, N, J, G, Q</a:t>
            </a:r>
            <a:endParaRPr lang="en-US" sz="4800" dirty="0">
              <a:solidFill>
                <a:schemeClr val="accent6">
                  <a:lumMod val="75000"/>
                </a:schemeClr>
              </a:solidFill>
            </a:endParaRPr>
          </a:p>
        </p:txBody>
      </p:sp>
      <p:sp>
        <p:nvSpPr>
          <p:cNvPr id="8" name="TextBox 7"/>
          <p:cNvSpPr txBox="1"/>
          <p:nvPr/>
        </p:nvSpPr>
        <p:spPr>
          <a:xfrm>
            <a:off x="618978" y="1360128"/>
            <a:ext cx="5638800" cy="707886"/>
          </a:xfrm>
          <a:prstGeom prst="rect">
            <a:avLst/>
          </a:prstGeom>
          <a:noFill/>
        </p:spPr>
        <p:txBody>
          <a:bodyPr wrap="square" rtlCol="0">
            <a:spAutoFit/>
          </a:bodyPr>
          <a:lstStyle/>
          <a:p>
            <a:r>
              <a:rPr lang="en-US" sz="2000" dirty="0" smtClean="0">
                <a:solidFill>
                  <a:schemeClr val="bg1"/>
                </a:solidFill>
                <a:latin typeface="Segoe UI" pitchFamily="34" charset="0"/>
                <a:ea typeface="Segoe UI" pitchFamily="34" charset="0"/>
                <a:cs typeface="Segoe UI" pitchFamily="34" charset="0"/>
              </a:rPr>
              <a:t>Duration: 10 minutes</a:t>
            </a:r>
          </a:p>
          <a:p>
            <a:r>
              <a:rPr lang="en-US" sz="2000" dirty="0" smtClean="0">
                <a:solidFill>
                  <a:schemeClr val="bg1"/>
                </a:solidFill>
                <a:latin typeface="Segoe UI" pitchFamily="34" charset="0"/>
                <a:ea typeface="Segoe UI" pitchFamily="34" charset="0"/>
                <a:cs typeface="Segoe UI" pitchFamily="34" charset="0"/>
              </a:rPr>
              <a:t>Rendering type: Hand done</a:t>
            </a:r>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4772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5530" y="429904"/>
            <a:ext cx="5791200" cy="400110"/>
          </a:xfrm>
          <a:prstGeom prst="rect">
            <a:avLst/>
          </a:prstGeom>
          <a:noFill/>
        </p:spPr>
        <p:txBody>
          <a:bodyPr wrap="square" rtlCol="0">
            <a:spAutoFit/>
          </a:bodyPr>
          <a:lstStyle/>
          <a:p>
            <a:r>
              <a:rPr lang="en-US" sz="2000" dirty="0" smtClean="0">
                <a:solidFill>
                  <a:schemeClr val="bg1"/>
                </a:solidFill>
                <a:latin typeface="Segoe UI" pitchFamily="34" charset="0"/>
                <a:ea typeface="Segoe UI" pitchFamily="34" charset="0"/>
                <a:cs typeface="Segoe UI" pitchFamily="34" charset="0"/>
              </a:rPr>
              <a:t>      Create a theme for the below given word</a:t>
            </a:r>
            <a:endParaRPr lang="en-US" sz="20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560696" y="780686"/>
            <a:ext cx="5257800" cy="861774"/>
          </a:xfrm>
          <a:prstGeom prst="rect">
            <a:avLst/>
          </a:prstGeom>
          <a:noFill/>
        </p:spPr>
        <p:txBody>
          <a:bodyPr wrap="square" rtlCol="0">
            <a:spAutoFit/>
          </a:bodyPr>
          <a:lstStyle/>
          <a:p>
            <a:r>
              <a:rPr lang="en-US" sz="5000" dirty="0" smtClean="0">
                <a:solidFill>
                  <a:schemeClr val="accent6">
                    <a:lumMod val="75000"/>
                  </a:schemeClr>
                </a:solidFill>
              </a:rPr>
              <a:t>Cognizant</a:t>
            </a:r>
            <a:endParaRPr lang="en-US" sz="5000" dirty="0">
              <a:solidFill>
                <a:schemeClr val="accent6">
                  <a:lumMod val="75000"/>
                </a:schemeClr>
              </a:solidFill>
            </a:endParaRPr>
          </a:p>
        </p:txBody>
      </p:sp>
      <p:sp>
        <p:nvSpPr>
          <p:cNvPr id="8" name="TextBox 7"/>
          <p:cNvSpPr txBox="1"/>
          <p:nvPr/>
        </p:nvSpPr>
        <p:spPr>
          <a:xfrm>
            <a:off x="627604" y="1676400"/>
            <a:ext cx="5638800" cy="1015663"/>
          </a:xfrm>
          <a:prstGeom prst="rect">
            <a:avLst/>
          </a:prstGeom>
          <a:noFill/>
        </p:spPr>
        <p:txBody>
          <a:bodyPr wrap="square" rtlCol="0">
            <a:spAutoFit/>
          </a:bodyPr>
          <a:lstStyle/>
          <a:p>
            <a:r>
              <a:rPr lang="en-US" sz="2000" dirty="0" smtClean="0">
                <a:solidFill>
                  <a:schemeClr val="bg1"/>
                </a:solidFill>
                <a:latin typeface="Segoe UI" pitchFamily="34" charset="0"/>
                <a:ea typeface="Segoe UI" pitchFamily="34" charset="0"/>
                <a:cs typeface="Segoe UI" pitchFamily="34" charset="0"/>
              </a:rPr>
              <a:t>Duration: 10 minutes</a:t>
            </a:r>
          </a:p>
          <a:p>
            <a:r>
              <a:rPr lang="en-US" sz="2000" dirty="0" smtClean="0">
                <a:solidFill>
                  <a:schemeClr val="bg1"/>
                </a:solidFill>
                <a:latin typeface="Segoe UI" pitchFamily="34" charset="0"/>
                <a:ea typeface="Segoe UI" pitchFamily="34" charset="0"/>
                <a:cs typeface="Segoe UI" pitchFamily="34" charset="0"/>
              </a:rPr>
              <a:t>Rendering type: Hand done</a:t>
            </a:r>
          </a:p>
          <a:p>
            <a:r>
              <a:rPr lang="en-US" sz="2000" dirty="0" err="1" smtClean="0">
                <a:solidFill>
                  <a:schemeClr val="bg1"/>
                </a:solidFill>
                <a:latin typeface="Segoe UI" pitchFamily="34" charset="0"/>
                <a:ea typeface="Segoe UI" pitchFamily="34" charset="0"/>
                <a:cs typeface="Segoe UI" pitchFamily="34" charset="0"/>
              </a:rPr>
              <a:t>Eg</a:t>
            </a:r>
            <a:r>
              <a:rPr lang="en-US" sz="2000" dirty="0" smtClean="0">
                <a:solidFill>
                  <a:schemeClr val="bg1"/>
                </a:solidFill>
                <a:latin typeface="Segoe UI" pitchFamily="34" charset="0"/>
                <a:ea typeface="Segoe UI" pitchFamily="34" charset="0"/>
                <a:cs typeface="Segoe UI" pitchFamily="34" charset="0"/>
              </a:rPr>
              <a:t>: Google doodles</a:t>
            </a:r>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67391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Rectangle 6"/>
          <p:cNvSpPr/>
          <p:nvPr/>
        </p:nvSpPr>
        <p:spPr>
          <a:xfrm>
            <a:off x="0" y="0"/>
            <a:ext cx="9144000" cy="6889761"/>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rgbClr val="FF6666"/>
                </a:solidFill>
                <a:latin typeface="Myriad Pro" pitchFamily="34" charset="0"/>
                <a:cs typeface="Myriad Arabic" pitchFamily="50" charset="-78"/>
              </a:defRPr>
            </a:lvl1pPr>
          </a:lstStyle>
          <a:p>
            <a:r>
              <a:rPr lang="en-US" dirty="0" smtClean="0">
                <a:solidFill>
                  <a:schemeClr val="bg1"/>
                </a:solidFill>
              </a:rPr>
              <a:t>History of Typography</a:t>
            </a:r>
            <a:endParaRPr lang="en-US" dirty="0">
              <a:solidFill>
                <a:schemeClr val="bg1"/>
              </a:solidFill>
            </a:endParaRPr>
          </a:p>
        </p:txBody>
      </p:sp>
      <p:sp>
        <p:nvSpPr>
          <p:cNvPr id="8" name="TextBox 7"/>
          <p:cNvSpPr txBox="1"/>
          <p:nvPr/>
        </p:nvSpPr>
        <p:spPr>
          <a:xfrm>
            <a:off x="383285" y="1828800"/>
            <a:ext cx="3960115" cy="3170099"/>
          </a:xfrm>
          <a:prstGeom prst="rect">
            <a:avLst/>
          </a:prstGeom>
          <a:noFill/>
        </p:spPr>
        <p:txBody>
          <a:bodyPr wrap="square" rtlCol="0">
            <a:spAutoFit/>
          </a:bodyPr>
          <a:lstStyle>
            <a:defPPr>
              <a:defRPr lang="en-US"/>
            </a:defPPr>
            <a:lvl1pPr indent="-457200">
              <a:buAutoNum type="arabicPeriod"/>
              <a:defRPr sz="2000">
                <a:solidFill>
                  <a:schemeClr val="bg1"/>
                </a:solidFill>
                <a:latin typeface="Segoe UI" pitchFamily="34" charset="0"/>
                <a:ea typeface="Segoe UI" pitchFamily="34" charset="0"/>
                <a:cs typeface="Segoe UI" pitchFamily="34" charset="0"/>
              </a:defRPr>
            </a:lvl1pPr>
          </a:lstStyle>
          <a:p>
            <a:pPr indent="0">
              <a:buNone/>
            </a:pPr>
            <a:r>
              <a:rPr lang="en-US" b="1" dirty="0" smtClean="0"/>
              <a:t>Adoption by Greek</a:t>
            </a:r>
            <a:endParaRPr lang="en-US" b="1" dirty="0"/>
          </a:p>
          <a:p>
            <a:pPr indent="0">
              <a:buNone/>
            </a:pPr>
            <a:endParaRPr lang="en-US" b="1" dirty="0"/>
          </a:p>
          <a:p>
            <a:pPr marL="342900" indent="-342900">
              <a:buFont typeface="Arial" panose="020B0604020202020204" pitchFamily="34" charset="0"/>
              <a:buChar char="•"/>
            </a:pPr>
            <a:r>
              <a:rPr lang="en-US" dirty="0" smtClean="0"/>
              <a:t>Stone – engraved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Adopted from Phoenician</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Added vowels to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Greeks adopted and added vowels</a:t>
            </a:r>
            <a:endParaRPr lang="en-US" dirty="0"/>
          </a:p>
        </p:txBody>
      </p:sp>
      <p:sp>
        <p:nvSpPr>
          <p:cNvPr id="4" name="Slide Number Placeholder 3"/>
          <p:cNvSpPr>
            <a:spLocks noGrp="1"/>
          </p:cNvSpPr>
          <p:nvPr>
            <p:ph type="sldNum" sz="quarter" idx="12"/>
          </p:nvPr>
        </p:nvSpPr>
        <p:spPr/>
        <p:txBody>
          <a:bodyPr/>
          <a:lstStyle/>
          <a:p>
            <a:fld id="{C902FF06-DDA9-414F-888E-5E37053DDDFB}" type="slidenum">
              <a:rPr lang="en-US" smtClean="0"/>
              <a:pPr/>
              <a:t>6</a:t>
            </a:fld>
            <a:endParaRPr lang="en-US"/>
          </a:p>
        </p:txBody>
      </p:sp>
      <p:pic>
        <p:nvPicPr>
          <p:cNvPr id="5" name="Content Placeholder 4"/>
          <p:cNvPicPr>
            <a:picLocks noGrp="1" noChangeAspect="1"/>
          </p:cNvPicPr>
          <p:nvPr>
            <p:ph idx="1"/>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352778" y="1976799"/>
            <a:ext cx="4303572" cy="3133000"/>
          </a:xfrm>
        </p:spPr>
      </p:pic>
    </p:spTree>
    <p:extLst>
      <p:ext uri="{BB962C8B-B14F-4D97-AF65-F5344CB8AC3E}">
        <p14:creationId xmlns:p14="http://schemas.microsoft.com/office/powerpoint/2010/main" val="1643135058"/>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372575"/>
            <a:ext cx="5791200" cy="369332"/>
          </a:xfrm>
          <a:prstGeom prst="rect">
            <a:avLst/>
          </a:prstGeom>
          <a:noFill/>
        </p:spPr>
        <p:txBody>
          <a:bodyPr wrap="square" rtlCol="0">
            <a:spAutoFit/>
          </a:bodyPr>
          <a:lstStyle/>
          <a:p>
            <a:r>
              <a:rPr lang="en-US" sz="1600" dirty="0" smtClean="0">
                <a:solidFill>
                  <a:schemeClr val="bg1"/>
                </a:solidFill>
              </a:rPr>
              <a:t>     </a:t>
            </a:r>
            <a:r>
              <a:rPr lang="en-US" dirty="0" smtClean="0">
                <a:solidFill>
                  <a:schemeClr val="bg1"/>
                </a:solidFill>
              </a:rPr>
              <a:t>Convey typographic expression in the below words</a:t>
            </a:r>
            <a:endParaRPr lang="en-US" dirty="0">
              <a:solidFill>
                <a:schemeClr val="bg1"/>
              </a:solidFill>
            </a:endParaRPr>
          </a:p>
        </p:txBody>
      </p:sp>
      <p:sp>
        <p:nvSpPr>
          <p:cNvPr id="7" name="TextBox 6"/>
          <p:cNvSpPr txBox="1"/>
          <p:nvPr/>
        </p:nvSpPr>
        <p:spPr>
          <a:xfrm>
            <a:off x="457200" y="685800"/>
            <a:ext cx="5257800" cy="4832092"/>
          </a:xfrm>
          <a:prstGeom prst="rect">
            <a:avLst/>
          </a:prstGeom>
          <a:noFill/>
        </p:spPr>
        <p:txBody>
          <a:bodyPr wrap="square" rtlCol="0">
            <a:spAutoFit/>
          </a:bodyPr>
          <a:lstStyle/>
          <a:p>
            <a:r>
              <a:rPr lang="en-US" sz="4400" dirty="0" smtClean="0">
                <a:solidFill>
                  <a:schemeClr val="accent6">
                    <a:lumMod val="75000"/>
                  </a:schemeClr>
                </a:solidFill>
              </a:rPr>
              <a:t>Help</a:t>
            </a:r>
          </a:p>
          <a:p>
            <a:r>
              <a:rPr lang="en-US" sz="4400" dirty="0" smtClean="0">
                <a:solidFill>
                  <a:schemeClr val="accent6">
                    <a:lumMod val="75000"/>
                  </a:schemeClr>
                </a:solidFill>
              </a:rPr>
              <a:t>Flexible</a:t>
            </a:r>
          </a:p>
          <a:p>
            <a:r>
              <a:rPr lang="en-US" sz="4400" dirty="0" smtClean="0">
                <a:solidFill>
                  <a:schemeClr val="accent6">
                    <a:lumMod val="75000"/>
                  </a:schemeClr>
                </a:solidFill>
              </a:rPr>
              <a:t>Friends</a:t>
            </a:r>
          </a:p>
          <a:p>
            <a:r>
              <a:rPr lang="en-US" sz="4400" dirty="0" smtClean="0">
                <a:solidFill>
                  <a:schemeClr val="accent6">
                    <a:lumMod val="75000"/>
                  </a:schemeClr>
                </a:solidFill>
              </a:rPr>
              <a:t>Glasses</a:t>
            </a:r>
          </a:p>
          <a:p>
            <a:r>
              <a:rPr lang="en-US" sz="4400" dirty="0" smtClean="0">
                <a:solidFill>
                  <a:schemeClr val="accent6">
                    <a:lumMod val="75000"/>
                  </a:schemeClr>
                </a:solidFill>
              </a:rPr>
              <a:t>Falling</a:t>
            </a:r>
          </a:p>
          <a:p>
            <a:r>
              <a:rPr lang="en-US" sz="4400" dirty="0" smtClean="0">
                <a:solidFill>
                  <a:schemeClr val="accent6">
                    <a:lumMod val="75000"/>
                  </a:schemeClr>
                </a:solidFill>
              </a:rPr>
              <a:t>Balloon</a:t>
            </a:r>
          </a:p>
          <a:p>
            <a:r>
              <a:rPr lang="en-US" sz="4400" dirty="0" smtClean="0">
                <a:solidFill>
                  <a:schemeClr val="accent6">
                    <a:lumMod val="75000"/>
                  </a:schemeClr>
                </a:solidFill>
              </a:rPr>
              <a:t>Birds </a:t>
            </a:r>
            <a:endParaRPr lang="en-US" sz="4400" dirty="0">
              <a:solidFill>
                <a:schemeClr val="accent6">
                  <a:lumMod val="75000"/>
                </a:schemeClr>
              </a:solidFill>
            </a:endParaRPr>
          </a:p>
        </p:txBody>
      </p:sp>
      <p:sp>
        <p:nvSpPr>
          <p:cNvPr id="8" name="TextBox 7"/>
          <p:cNvSpPr txBox="1"/>
          <p:nvPr/>
        </p:nvSpPr>
        <p:spPr>
          <a:xfrm>
            <a:off x="457200" y="5505271"/>
            <a:ext cx="8382000" cy="1323439"/>
          </a:xfrm>
          <a:prstGeom prst="rect">
            <a:avLst/>
          </a:prstGeom>
          <a:noFill/>
        </p:spPr>
        <p:txBody>
          <a:bodyPr wrap="square" rtlCol="0">
            <a:spAutoFit/>
          </a:bodyPr>
          <a:lstStyle/>
          <a:p>
            <a:r>
              <a:rPr lang="en-US" sz="2000" dirty="0" smtClean="0">
                <a:solidFill>
                  <a:schemeClr val="bg1"/>
                </a:solidFill>
                <a:latin typeface="Segoe UI" pitchFamily="34" charset="0"/>
                <a:ea typeface="Segoe UI" pitchFamily="34" charset="0"/>
                <a:cs typeface="Segoe UI" pitchFamily="34" charset="0"/>
              </a:rPr>
              <a:t>Duration: 15 minutes</a:t>
            </a:r>
          </a:p>
          <a:p>
            <a:r>
              <a:rPr lang="en-US" sz="2000" dirty="0" smtClean="0">
                <a:solidFill>
                  <a:schemeClr val="bg1"/>
                </a:solidFill>
                <a:latin typeface="Segoe UI" pitchFamily="34" charset="0"/>
                <a:ea typeface="Segoe UI" pitchFamily="34" charset="0"/>
                <a:cs typeface="Segoe UI" pitchFamily="34" charset="0"/>
              </a:rPr>
              <a:t>Rendering type: Hand done / Digital</a:t>
            </a:r>
          </a:p>
          <a:p>
            <a:r>
              <a:rPr lang="en-US" sz="2000" dirty="0" smtClean="0">
                <a:solidFill>
                  <a:schemeClr val="bg1"/>
                </a:solidFill>
                <a:latin typeface="Segoe UI" pitchFamily="34" charset="0"/>
                <a:ea typeface="Segoe UI" pitchFamily="34" charset="0"/>
                <a:cs typeface="Segoe UI" pitchFamily="34" charset="0"/>
              </a:rPr>
              <a:t>The words can be tweaked and you can incorporate objects with the type conveying meaning of the word.</a:t>
            </a:r>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446571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 name="AutoShape 2"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381000" y="1447800"/>
            <a:ext cx="8534400" cy="4247317"/>
          </a:xfrm>
          <a:prstGeom prst="rect">
            <a:avLst/>
          </a:prstGeom>
          <a:noFill/>
        </p:spPr>
        <p:txBody>
          <a:bodyPr wrap="square" rtlCol="0">
            <a:spAutoFit/>
          </a:bodyPr>
          <a:lstStyle/>
          <a:p>
            <a:r>
              <a:rPr lang="en-US" dirty="0" smtClean="0">
                <a:solidFill>
                  <a:schemeClr val="bg1"/>
                </a:solidFill>
              </a:rPr>
              <a:t>1.   Write 2 lines on the following </a:t>
            </a:r>
          </a:p>
          <a:p>
            <a:pPr marL="342900" indent="-342900">
              <a:buAutoNum type="alphaLcPeriod"/>
            </a:pPr>
            <a:r>
              <a:rPr lang="en-US" dirty="0" smtClean="0">
                <a:solidFill>
                  <a:schemeClr val="bg1"/>
                </a:solidFill>
              </a:rPr>
              <a:t>San Serif b. Leading and Spacing c. Ligature </a:t>
            </a:r>
          </a:p>
          <a:p>
            <a:pPr marL="342900" indent="-342900">
              <a:buAutoNum type="alphaLcPeriod"/>
            </a:pPr>
            <a:endParaRPr lang="en-US" dirty="0" smtClean="0">
              <a:solidFill>
                <a:schemeClr val="bg1"/>
              </a:solidFill>
            </a:endParaRPr>
          </a:p>
          <a:p>
            <a:r>
              <a:rPr lang="en-US" dirty="0" smtClean="0">
                <a:solidFill>
                  <a:schemeClr val="bg1"/>
                </a:solidFill>
              </a:rPr>
              <a:t>2. Explain with the help of examples the following Letters </a:t>
            </a:r>
          </a:p>
          <a:p>
            <a:r>
              <a:rPr lang="en-US" dirty="0" smtClean="0">
                <a:solidFill>
                  <a:schemeClr val="bg1"/>
                </a:solidFill>
              </a:rPr>
              <a:t>a. Rectangular Letters </a:t>
            </a:r>
          </a:p>
          <a:p>
            <a:r>
              <a:rPr lang="en-US" dirty="0" smtClean="0">
                <a:solidFill>
                  <a:schemeClr val="bg1"/>
                </a:solidFill>
              </a:rPr>
              <a:t>b. Round Letters </a:t>
            </a:r>
          </a:p>
          <a:p>
            <a:r>
              <a:rPr lang="en-US" dirty="0" smtClean="0">
                <a:solidFill>
                  <a:schemeClr val="bg1"/>
                </a:solidFill>
              </a:rPr>
              <a:t>c. Wide Letters </a:t>
            </a:r>
          </a:p>
          <a:p>
            <a:r>
              <a:rPr lang="en-US" dirty="0" smtClean="0">
                <a:solidFill>
                  <a:schemeClr val="bg1"/>
                </a:solidFill>
              </a:rPr>
              <a:t>d. Narrow Letters </a:t>
            </a:r>
          </a:p>
          <a:p>
            <a:endParaRPr lang="en-US" dirty="0" smtClean="0">
              <a:solidFill>
                <a:schemeClr val="bg1"/>
              </a:solidFill>
            </a:endParaRPr>
          </a:p>
          <a:p>
            <a:r>
              <a:rPr lang="en-US" dirty="0" smtClean="0">
                <a:solidFill>
                  <a:schemeClr val="bg1"/>
                </a:solidFill>
              </a:rPr>
              <a:t>3. Create a typographic logo using the word “Happy”. You should use a square serif font.   </a:t>
            </a:r>
            <a:br>
              <a:rPr lang="en-US" dirty="0" smtClean="0">
                <a:solidFill>
                  <a:schemeClr val="bg1"/>
                </a:solidFill>
              </a:rPr>
            </a:br>
            <a:r>
              <a:rPr lang="en-US" dirty="0" smtClean="0">
                <a:solidFill>
                  <a:schemeClr val="bg1"/>
                </a:solidFill>
              </a:rPr>
              <a:t>     The letterforms may be manipulated slightly. </a:t>
            </a:r>
          </a:p>
          <a:p>
            <a:endParaRPr lang="en-US" dirty="0" smtClean="0">
              <a:solidFill>
                <a:schemeClr val="bg1"/>
              </a:solidFill>
            </a:endParaRPr>
          </a:p>
          <a:p>
            <a:r>
              <a:rPr lang="en-US" dirty="0" smtClean="0">
                <a:solidFill>
                  <a:schemeClr val="bg1"/>
                </a:solidFill>
              </a:rPr>
              <a:t>5. Design a typographic post-card using the following text. Use only two </a:t>
            </a:r>
            <a:r>
              <a:rPr lang="en-US" dirty="0" err="1" smtClean="0">
                <a:solidFill>
                  <a:schemeClr val="bg1"/>
                </a:solidFill>
              </a:rPr>
              <a:t>colours</a:t>
            </a:r>
            <a:r>
              <a:rPr lang="en-US" dirty="0" smtClean="0">
                <a:solidFill>
                  <a:schemeClr val="bg1"/>
                </a:solidFill>
              </a:rPr>
              <a:t>. </a:t>
            </a:r>
          </a:p>
          <a:p>
            <a:r>
              <a:rPr lang="en-US" dirty="0" smtClean="0">
                <a:solidFill>
                  <a:schemeClr val="bg1"/>
                </a:solidFill>
              </a:rPr>
              <a:t>    Fun, Happy, Peace, New Year Greetings </a:t>
            </a:r>
          </a:p>
          <a:p>
            <a:endParaRPr lang="en-US" dirty="0" smtClean="0">
              <a:solidFill>
                <a:schemeClr val="bg1"/>
              </a:solidFill>
            </a:endParaRPr>
          </a:p>
        </p:txBody>
      </p:sp>
      <p:sp>
        <p:nvSpPr>
          <p:cNvPr id="13" name="TextBox 12"/>
          <p:cNvSpPr txBox="1"/>
          <p:nvPr/>
        </p:nvSpPr>
        <p:spPr>
          <a:xfrm>
            <a:off x="457200" y="457200"/>
            <a:ext cx="7848600" cy="523220"/>
          </a:xfrm>
          <a:prstGeom prst="rect">
            <a:avLst/>
          </a:prstGeom>
          <a:noFill/>
        </p:spPr>
        <p:txBody>
          <a:bodyPr wrap="square" rtlCol="0">
            <a:spAutoFit/>
          </a:bodyPr>
          <a:lstStyle/>
          <a:p>
            <a:r>
              <a:rPr lang="en-US" sz="2800" dirty="0" smtClean="0">
                <a:solidFill>
                  <a:schemeClr val="accent6">
                    <a:lumMod val="75000"/>
                  </a:schemeClr>
                </a:solidFill>
              </a:rPr>
              <a:t>TEST PAPER						25m</a:t>
            </a:r>
            <a:endParaRPr lang="en-US" sz="2800" dirty="0">
              <a:solidFill>
                <a:schemeClr val="accent6">
                  <a:lumMod val="75000"/>
                </a:schemeClr>
              </a:solidFill>
            </a:endParaRPr>
          </a:p>
        </p:txBody>
      </p:sp>
    </p:spTree>
    <p:extLst>
      <p:ext uri="{BB962C8B-B14F-4D97-AF65-F5344CB8AC3E}">
        <p14:creationId xmlns:p14="http://schemas.microsoft.com/office/powerpoint/2010/main" val="2198761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 name="AutoShape 2"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xMSEhUUEBQUFBUVFBQVFBYUFRYUFxQVFBUWFxYWFxUYHyggGholHBQWITEhJSkrLi4uFx8zODMsNzQtLiwBCgoKDg0OGhAQGywmICQsLCwtLCwsLDQsLCwsLCwsLCwsLCw0LCwsLCwsLCwsLCwsLCwsLCwsLCwsLCwsLCwsLP/AABEIAJwAmgMBEQACEQEDEQH/xAAcAAAABwEBAAAAAAAAAAAAAAAAAQMEBQYHAgj/xABGEAABAwICBQgGCAQEBwEAAAABAAIDBBEFEgYhMXGxBxMyQVFhgcEiQnKCkaEUI0NSYpKy0RYzU8Jzg9LhCCQlRFSTohX/xAAaAQEAAwEBAQAAAAAAAAAAAAAAAQMEAgUG/8QALxEAAgECBQIDBwUBAAAAAAAAAAECAxEEEiExURNBImGRBRRCUnGhsSMygeHxM//aAAwDAQACEQMRAD8A3FABABANsRxCKBhkne2Ng2ucbDd3nuXUYuTskQ2lqyrt0sqak/8ATqRz2f16gmGM97W2zOHwWjoRh/0l/C1OM7f7UcvZX3vUYhTQ/hiiBI8Xu8k/S+GLf8jxd2jgmo9XFY/ep2HgQnh7w+5GvJ0Ja/1MQone1ARwelqXeL9f6Hi5QrHNiY+3w+Tus9v9xUNUeJE3l5Cn0zFuqKhcO0SyDyKZaHL9BefkGcUxRu2hgf7FWRxjUZKPzP0/sZp8fcDcfxAdPDD7lUxx+BYEdKl2n9hml3QDpTUjpYZV+66F39wU9CHzr7jO+Gdfxg4dOhrm/wCU136XFR0OJL1Jz+TOf45iHTp61veaWTyunu0uzXqiOovP0D/j+i6zMN9PMP7U91qeXqh1InbNPsP66hrfba5vEKPdqvyk9SPI7odLqGZ7Y4qmJ73GzWh2smxNh8ColQqRV3FhTi9mTapOwIAIAICK0kx2OihMslyb5Y2N6Ujzsa0dqspU3UlZHMpKKuyptw25FZjJzynXBSjXHD3ZT0nbLkrTnt4KO3d8ldvin6COI6RSy6gebZsDWatXeetTGlGJDk2RWZWHIeZQA8yAF0AYcgFGzuGxxG4kKLIm4o2tkGx7/wAxUZULiwxWb+q/8xUZI8E5mKsxuoGyV3jY8VHTjwMzFG6QVA+0PiB+yjpR4JzMVGk1R94flCdKIzsM6RzHUWxu3suo6URnZSeWLEDHVwc3Zj4Yo3jKALPc8uvq9kLbgYpwd+5VWlaSsazohjza6kiqGesLPb9yRup7T4j4ELzK1N05uLNUXdXJlVEgQAQFBo52VVVNXza6ejLoqUdTnj+ZIO03sAtjThBU1vLVlN7vM9kQOJYk+eQyP2nYOpo6gFdGCirI4buN866IDD1Fibhh6WB0HoA8ygB5kAeZAHmQBhygB5kAeZAHmQDrCo880be17fhtK5npFs6W5nnK3V58Rn/C5rBuZG0cSVtwqy0UU1dZstn/AA9VEh+lMv8AVAxuA7Hm4NvABZMfa8X3L6Oxsq84uAgIzSeu5iknlGosheQe/KbfOyspRzTUfM5k7JsoeJj6Nh9HTjVmZzj+82B1+Lj8Fsj46spFL0ikV8PV1jg6D0sAw9QB7Q4dNMCYmOeGkA2tqJXMpxjuzpJvY6lw2dvShlHuO8goU4vuLMbuuNoI3gjiuiAg9LA6zpYBh6iwDD0JOsyAPMgDzKATWiLM1S0nY1rnf/NvNVVv2nUNzFdMarnKqZ/3pJD8XnyC9OCywSM8tZGtf8PtJlo55LfzJ7A9zGNHEleXjXeaXka6S8JqixlgEBVOUyQ/QXxjbNJFCB2848Aj4XWnCL9RPjUrq/tKxyhSgVLYxsjiY0fM/stGGXhvyyupuVkSLRYrDEiiwOhIlgafyf0+WlDjtke53gLNH6V52Jd5mimvCWZUFhy9gO0A7xdANZcKgd0ooz7oXSnJdyLIZy6MUrvsgPZJbwK7Vaa7kZEM5dCqY7DI3c+/6gV0sRMjpoaSaCs9SZ49prTwsuliXwc9JDSTQeQdGVh3gj910sSuCOmxpLofVDZkdud+4XSrwI6bGkuj1U3bC4+yQ7gV2qsH3IyyJLR6nkhZUySRvaWQOyhzSCTYnVq17Aq6jUnFJ9zqKauzz/irXBxzNcNnSBHFes2uxmSZ6I5G6Pm8Jp7ixk52U9+eR2U/lDV4uKd6rNsVZF2Wc6AgKlpr6c+Hw7c9VzhH4YGF1/i5q00NIzl5fkrnul5lB0yqs9bMex+X8oAW2hG1NFE34mQ4kVtjk6EiWB0JFFgblg9NzUETPusaDvtr+a8ebvJs2JWRTNJ8XxOje55dC6ndJaM5QXAHWGuGrsOvWt2Gp0KvhadympKcdRlT8o1QXNjEAmkcCQyFry4gbTYE2HetFTAUIK7k16Fca827WJr+NpGMa6poqiLM541tJAyka3G3og31XtsKzQwlOcmo1EWOrJK7iLjT2m9ZsjfAHgV3L2XVXdELExY6wzTehnkbFHMOcebNaQQXEAmw6r2BWWphalNXa0LI1Iy0Q9OkdIHFpqYQ4EtLXSNaQRtFiVx0Klr5WdZ48j2Gtjf0JGO9lzXcCq3FrdE3Q4UEgQAQCMtMx/TY13tNB4qbsBOaI2WYA0CwaALAXIGoDeoAugAgKliH1mMU4OyClmkPcZHBvBi0x0oS82it/vX0MkrqvnJZH/ee53xcSvUjGySMrd2JCRTYHQkUWBJ6N0/PVUEfU6Rt/ZaczvkCq6rywbOoK7SN2XjGwzTljxLL9HhB2l0h3D0W/Mlb8CrNyKK21hPkbpc76moI2FkDTuGd1vzNXftCd3FEUFuy0aaaVMpGZGkOmePRadYaDqzOHZ2DrVGFw/Uld7I7q1Mq03MfN6iWKAbZpo4zbVqc4ZvldezWq2i3wjJGN2bvR4LTQ5THDEzmx6LgxoLQBa+a19i+ec5S3ZvSSMa01qo6yv5vDog57zlJZ9tJf0nnqDR97uJ7F6dDNCneb/ozTs5aFz0f5LoY+bkqJJHTNLX/AFTsjAWkG2y5GrtCy1MZJ3UVoWRpJassumlfLBTF0AfnzsHoNzkC9ybWOrV81Vh1Bz8ex3Uby+EzyXlErYukL/4kJbwst/u2Hls/uZ+pUX+BN5Y5G9OGI7i5nG65eBp9pMnry7o1TAcQ+kU0M5bl52JkmW98udoNr9e1ebOOWTXBpi7q45qfVHa5vyN/JckiyACAoj6i1Xik/wDRpo4gew5Hu4kLal+nTjy7lLfik/IyFr16ljKdZ0sSGZQlgXPkniElW5+3moyfF5yj+5Y8a7U7cltHWRr68o1GGcqlZzle+x1RMZGN4GY/Ny9TDRtTXmZqj8RYcCx5mF4REdRqKjnJmMP4zqe/saGhu+yqqU3VrPhaHUZZIFPqaCeWnfiFU5wzyBsIdqdK49J9upgANu23YtKqKMlTj/hXluszH/JbR87iLHO2Qxvk3OIyN/UfguMVO1J+ZNNeInOULTJ9Q/6FQXfnOR5ZtlcdXNt/D2nyVOHoZVnmd1J30RbNAdDWUEeZ9n1DwOcf1NH9Nn4R29aor13UdlsdwhlLas5YC6A5cwHaAd4ugGk+D07+nDE7exp8lN2B3DE1jQ1gDWtADQBYADYAOxQDiXpM3k/Bp/dALoAIDK6yqth2JT/+RWPYCOtrXNjb8gV6UY/q048L+zM34ZPzMwMy9KxnucmUqbA4U2INe5FqHLTzTEfzJQxvsxt/1OPwXk+0ZeNR4Rqw60bNEe8AEnYASdw2rzzQecMXn5+WWQ/aPe7wcTb5L3YQyxS4MTd2WnQfRN+IyCoq8xpo8rWA6uf5vUGjsiFvHWO1Zq9ZUlljv+P7LIRc9XsS/LFUj/l4G6g0OkIGoD1G6vByrwUL3kdVnsiiYZiMsDJY4Ac9SWR+jcvc0X+rb2FxdrPYtk6abTlsilSa2NY5PNCxRM56cB1S8aztETT9m3v7T1rzcRiOo7LY0U6eXV7l1uspaBAUjlBrquOSL6LHO5uRxe6IEgG4ABt3BbML0rPqWKaufTKU9+muIR9Lnx7cRPFq19LDS49SrNUQIOVCrzNZ6BLnNaM8dtbnAdVu1cywtGza/JKqzvqbO3Zr2ryjUJnpjua7iEAugEK6fm43v+4xzvygnyUxV2kQzHdInGLBKJh1GaQyHv1Ocb/mC9eks2Jm+NDLLSmigrcUAspAdlNiD0FoJQ8zQQNtYlmc73nMeK+fxU81WTN9JWihTTSt5mincDYmMtG9/o+a5w8c1RImbtFmU6EaJuxB+aQFtKw2cRqMzh9mw9naRxXpYnEdNWW5np0830NtghaxoawBrWgBrQLAAbAAvIbu7s1mK8o9eJK6Try5ImgaySOoDrJc4r2cLHLSV/qY6rvIufJ3oX9HAqatoNQ4eg3aIGnq9s9Z6tiw4rE53ljt+S6lTtq9y+LGXAugAgAgARfbrQCElHEdbo2G2sXa06x4IBQydiA5hN3n2R8yf2QDlAQGnlRzeH1J6zE5o3v9HzV+GV6sfqcVHaLM15VfqxQwDVzVOSR3uyN/sPxXo4LXPLlmetpZFCst5QdAKbEDihpjLIyMbXvYwe84DzUyeWLlwErux6TjYGgNGxoAG4CwXyzd9T0xDEqCOojdFO0PjeLOaSRfr2ggjwXUZOLuiGk1ZilHSsiY2OJoYxgDWtbqAA6lEm5O7CVha6gkqmFaDxRVklXI4yuLi6JrhqiLiST+J2vUTsWmeJlKCgVqmlK5a1mLAIA7oAIDJ8T0+qY5ZAC8ND3hodFqsHEDWWr1KdChKKvv9TLKc0xBnKtKNvNne23Arp4Km9rkdaRL6Ncorqupig5tv1hddwJ9ENY517HbsA8VnrYWNODkmWQquTtY0C6wl4pSbXe6PlfzQDlAVTlE9KGGH+tVQM8A7Mfk1acLpJy4TK6u1vMzblXqM+IPH3GMZ8iT+pelgY2pGas/EU8BbSo6AXSILTyb0XOV8ROyPNIfdFh8yPgs2OnloPz0LKKvNG4r543lDxzTl0NTJEwxEMOWztt7C+u4Xo0cJGcFJvUzzquMrAg5QXetEw+y8/7rp+z12kQsR5D2LT6L1opBuLTxsq3gJ9mjrrrgeRab0h2mRu9hP6bqt4Kqv9OutEeRaUUjtkzRvzN4hVvDVV8J0qkX3HTMXhd0JGO95v7qt05LdM6zIVFTfYR4a1wSclx60By5oO0A7xdANp8Mgf04Yne1G0+SlNoCFJo/SRSCWKniZILgOY0NIuLHZ3KXOTVmyMq3JS65JHFFsce1x+QA8kA4QFT0l+sxDD4vuunnPuNa1vzcfgtVHSlOX0RVPWUUY/pfU87W1D+2VwG5py+S9jDxy04ryMlR3kyJCvRwdALtEGjckcFjPMRsDIxvN3O4NXl+1J6Rj/Jpwy3ZpH0vuXjmsa1EMUnTiidf7zGu4hSnYEXUaMUT9tNCPZbk/TZdqtUW0n6nLhF9hhLoNRnoiRnsyv4EqxYusviOXShwM5uT+M9Combvyu4hWLHVVvY5dCIxn5PpvUqgfbjPEFWL2g+8TnoLkjp9Ba8dB8D/AHnN4hWLHw7pnLoPsxjJo7iseyNx/wAOQeRBXXvVGW/4I6U0IuqsXh6qpv5nfumbDS4JtUXJyNOcSj6T3bpIm/6QU6FCW1vUZ5odQcqdWOkyF/ulvArl4KHa4Vdl00G0xfXuka+JrOba03a4m+YkWsR3LJiKCpW1Lqc8xbwVmLB5RdAd5cfi4lALoCqa34u8gX5ikAHtSvJ/tWnah9X+Cv4/4M0qOT/ES4uMIJcS42kYdZN+3vXqRxlHa5mdGfA2Og+ID/tn+BafNWLF0fmOXSnwIv0UrW7aaX8t+CsWKo/Mjl058GkaD4c6npGtkaWvc573A6iLmwv4NC8bHVVUq3T0WhroRyw1H+PYkKeB8twCLAX2XJsLqijBTmossnKyuVan08cdoidudbzK3v2fHszOsQ+B/Dps31oj7rgeIVb9ny7SOliFwPItMac9ISN3tB4FVvA1VwdKvEeRaSUztkoHtBzeIVbwtVfCdKrDkdxYnC7oysPvBVOlNbpnSkn3HTXg7CDuN1wdHV0ALoAnMB2gHeAeKAZVGC00n8ynhdvjb+y6UmtmQ0mHhmDU9OXGniZGX2zZBa9tmrxSU5S/c7hRS2JC65JJGlHoN3DggFUBi/LDTy0tS2oY54jnFiQ5wyyRjomx6wbjc5ez7PcJwcJbr8GTEKSd0UaLSmob0Z5Rulf+63vD0n2+yM/UkOo9NKsbKmf/ANrvMrl4Wi+y9CerMdR6f12wVEpOwXIOvq6lx7lR4J60zaos2VoeS5wa0OJ2lwAv8187K13Y9BbBvaCLEAjsIuPgVBIyqMEppOnTwu3xt8gulOS2ZDSe4wl0NonbIcvsOc3gVYsRVXxM56ceBnLoJAehLOz3836grVjaq7nLowGU2gL/ALOqd78YPzaVYsfPukcuguSPn0GrR0JYX7y9h4FWL2hHvE5dB8jGTRrE2bGA/wCHIP8AZd++UXv+DnozQg6TFoeqpFuwucOJTPhpcehNqi5Of40xGPpud/mRjiQnQoS2t/DGea3HMHKZVDpMhd4FvArl4GHa4VZkjBypH7SnHuyEcQq3geGdKv5F00Zx1tbDzrGOYMzm2cQTdttdx1a1jq03TllZdGWZXJa/nwVZ0TDBYAdyA6QEDpvo+K+jlgNsxGaIn1ZG62n46txKto1XTmpI5lHMrHmeTR2uaSHUlSCCQfqZDrHeBYr3FXh8y9TL0nwNZaGoZ04Zm+1E8cQulWi9mvUjpMldCqB01fTRua4DnWvddpHox+mdvs28VXXrWpyafYmFPxHoi68A2AugDugBdAHdAC6AO6AF0Ad0ATgDtAO8XQDOowenf04IXb428bLpSa2ZDSZHT6GULvsGt9glvAqxYiqviZz048Eng+GR0sYihBDAXO1kk3cbnWq5zlN3kdKKSsiTp2XcB2n5DWfIeK5JJdABABABAEWoBlihAZvNkBEXQAugDugBdAHdAC6AF0Ad0ALoA7oAXQCzIXEXAQHXM21vNgEBIUUVhmIsT1fdaNg8/FAOUAEAEAEAEBFYy43aNeq5QEbdAC6AO6AF0AEAd0ALoA7oAXQB3QAugH4lDGAHx3lALUtOXEPfva3s7z393UgHyACACACACACARmpWPN3NBOy+w/EIBE4azqzD3j5oBJ2FDqcfENPkgE3YS7qc072kcHIBJ2Gv7Gnc4jiEAm6iePUPhlPmEAm6Bw2td+U+SAScQNpA36uKAMa9mvcQeCAMgjbdAG1pOwXQC1Owk+iMx7tg3u2ICSpaKxzPOZ3V2N3d/egHiACACACACACACACACACACACACACACARfSsO1jTvaEAn/APnx9TbeySOBQBihZ1i/tEu+RQDhotqGpAGgAgAgAg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304800" y="304800"/>
            <a:ext cx="8839200" cy="4247317"/>
          </a:xfrm>
          <a:prstGeom prst="rect">
            <a:avLst/>
          </a:prstGeom>
          <a:noFill/>
        </p:spPr>
        <p:txBody>
          <a:bodyPr wrap="square" rtlCol="0">
            <a:spAutoFit/>
          </a:bodyPr>
          <a:lstStyle/>
          <a:p>
            <a:endParaRPr lang="en-US" dirty="0" smtClean="0">
              <a:solidFill>
                <a:schemeClr val="bg1"/>
              </a:solidFill>
            </a:endParaRPr>
          </a:p>
          <a:p>
            <a:r>
              <a:rPr lang="en-US" dirty="0" smtClean="0">
                <a:solidFill>
                  <a:schemeClr val="bg1"/>
                </a:solidFill>
              </a:rPr>
              <a:t>6.   Create a typographic representation combining the name of a bird with any </a:t>
            </a:r>
            <a:br>
              <a:rPr lang="en-US" dirty="0" smtClean="0">
                <a:solidFill>
                  <a:schemeClr val="bg1"/>
                </a:solidFill>
              </a:rPr>
            </a:br>
            <a:r>
              <a:rPr lang="en-US" dirty="0" smtClean="0">
                <a:solidFill>
                  <a:schemeClr val="bg1"/>
                </a:solidFill>
              </a:rPr>
              <a:t>      of its qualities. </a:t>
            </a:r>
          </a:p>
          <a:p>
            <a:endParaRPr lang="en-US" dirty="0" smtClean="0">
              <a:solidFill>
                <a:schemeClr val="bg1"/>
              </a:solidFill>
            </a:endParaRPr>
          </a:p>
          <a:p>
            <a:r>
              <a:rPr lang="en-US" dirty="0" smtClean="0">
                <a:solidFill>
                  <a:schemeClr val="bg1"/>
                </a:solidFill>
              </a:rPr>
              <a:t>7.   Write short notes on the following: </a:t>
            </a:r>
          </a:p>
          <a:p>
            <a:pPr marL="342900" indent="-342900">
              <a:buAutoNum type="alphaLcPeriod"/>
            </a:pPr>
            <a:r>
              <a:rPr lang="en-US" dirty="0" smtClean="0">
                <a:solidFill>
                  <a:schemeClr val="bg1"/>
                </a:solidFill>
              </a:rPr>
              <a:t>Readability of type b. Seri fonts c. Spacing </a:t>
            </a:r>
          </a:p>
          <a:p>
            <a:pPr marL="342900" indent="-342900"/>
            <a:endParaRPr lang="en-US" dirty="0" smtClean="0">
              <a:solidFill>
                <a:schemeClr val="bg1"/>
              </a:solidFill>
            </a:endParaRPr>
          </a:p>
          <a:p>
            <a:r>
              <a:rPr lang="en-US" dirty="0" smtClean="0">
                <a:solidFill>
                  <a:schemeClr val="bg1"/>
                </a:solidFill>
              </a:rPr>
              <a:t>8.   What are the considerations in choosing a type face for the following designs:- </a:t>
            </a:r>
          </a:p>
          <a:p>
            <a:pPr marL="342900" indent="-342900">
              <a:buAutoNum type="alphaLcPeriod"/>
            </a:pPr>
            <a:r>
              <a:rPr lang="en-US" dirty="0" smtClean="0">
                <a:solidFill>
                  <a:schemeClr val="bg1"/>
                </a:solidFill>
              </a:rPr>
              <a:t>Book b. Advertisement </a:t>
            </a:r>
          </a:p>
          <a:p>
            <a:pPr marL="342900" indent="-342900"/>
            <a:endParaRPr lang="en-US" dirty="0" smtClean="0">
              <a:solidFill>
                <a:schemeClr val="bg1"/>
              </a:solidFill>
            </a:endParaRPr>
          </a:p>
          <a:p>
            <a:r>
              <a:rPr lang="en-US" dirty="0" smtClean="0">
                <a:solidFill>
                  <a:schemeClr val="bg1"/>
                </a:solidFill>
              </a:rPr>
              <a:t>9.   How would you differentiate between legibility and readability? </a:t>
            </a:r>
          </a:p>
          <a:p>
            <a:endParaRPr lang="en-US" dirty="0" smtClean="0">
              <a:solidFill>
                <a:schemeClr val="bg1"/>
              </a:solidFill>
            </a:endParaRPr>
          </a:p>
          <a:p>
            <a:r>
              <a:rPr lang="en-US" dirty="0" smtClean="0">
                <a:solidFill>
                  <a:schemeClr val="bg1"/>
                </a:solidFill>
              </a:rPr>
              <a:t>10. Create a typographic logo using the word “</a:t>
            </a:r>
            <a:r>
              <a:rPr lang="en-US" dirty="0" err="1" smtClean="0">
                <a:solidFill>
                  <a:schemeClr val="bg1"/>
                </a:solidFill>
              </a:rPr>
              <a:t>Anim</a:t>
            </a:r>
            <a:r>
              <a:rPr lang="en-US" dirty="0" smtClean="0">
                <a:solidFill>
                  <a:schemeClr val="bg1"/>
                </a:solidFill>
              </a:rPr>
              <a:t>”. You should use a </a:t>
            </a:r>
            <a:r>
              <a:rPr lang="en-US" dirty="0" err="1" smtClean="0">
                <a:solidFill>
                  <a:schemeClr val="bg1"/>
                </a:solidFill>
              </a:rPr>
              <a:t>sanserif</a:t>
            </a:r>
            <a:r>
              <a:rPr lang="en-US" dirty="0" smtClean="0">
                <a:solidFill>
                  <a:schemeClr val="bg1"/>
                </a:solidFill>
              </a:rPr>
              <a:t> font. </a:t>
            </a:r>
            <a:br>
              <a:rPr lang="en-US" dirty="0" smtClean="0">
                <a:solidFill>
                  <a:schemeClr val="bg1"/>
                </a:solidFill>
              </a:rPr>
            </a:br>
            <a:r>
              <a:rPr lang="en-US" dirty="0" smtClean="0">
                <a:solidFill>
                  <a:schemeClr val="bg1"/>
                </a:solidFill>
              </a:rPr>
              <a:t>       The letterforms may be manipulated slightly. </a:t>
            </a:r>
          </a:p>
          <a:p>
            <a:endParaRPr lang="en-US" dirty="0"/>
          </a:p>
        </p:txBody>
      </p:sp>
    </p:spTree>
    <p:extLst>
      <p:ext uri="{BB962C8B-B14F-4D97-AF65-F5344CB8AC3E}">
        <p14:creationId xmlns:p14="http://schemas.microsoft.com/office/powerpoint/2010/main" val="18066004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B2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90800" y="2895600"/>
            <a:ext cx="42672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a:t>Thank you</a:t>
            </a:r>
          </a:p>
        </p:txBody>
      </p:sp>
      <p:sp>
        <p:nvSpPr>
          <p:cNvPr id="2" name="Slide Number Placeholder 1"/>
          <p:cNvSpPr>
            <a:spLocks noGrp="1"/>
          </p:cNvSpPr>
          <p:nvPr>
            <p:ph type="sldNum" sz="quarter" idx="12"/>
          </p:nvPr>
        </p:nvSpPr>
        <p:spPr/>
        <p:txBody>
          <a:bodyPr/>
          <a:lstStyle/>
          <a:p>
            <a:fld id="{C902FF06-DDA9-414F-888E-5E37053DDDFB}" type="slidenum">
              <a:rPr lang="en-US" smtClean="0"/>
              <a:pPr/>
              <a:t>63</a:t>
            </a:fld>
            <a:endParaRPr lang="en-US"/>
          </a:p>
        </p:txBody>
      </p:sp>
    </p:spTree>
    <p:extLst>
      <p:ext uri="{BB962C8B-B14F-4D97-AF65-F5344CB8AC3E}">
        <p14:creationId xmlns:p14="http://schemas.microsoft.com/office/powerpoint/2010/main" val="8614554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Rectangle 6"/>
          <p:cNvSpPr/>
          <p:nvPr/>
        </p:nvSpPr>
        <p:spPr>
          <a:xfrm>
            <a:off x="0" y="0"/>
            <a:ext cx="9144000" cy="6889761"/>
          </a:xfrm>
          <a:prstGeom prst="rect">
            <a:avLst/>
          </a:prstGeom>
          <a:solidFill>
            <a:srgbClr val="BA3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457200"/>
            <a:ext cx="6553200" cy="646331"/>
          </a:xfrm>
          <a:prstGeom prst="rect">
            <a:avLst/>
          </a:prstGeom>
          <a:noFill/>
        </p:spPr>
        <p:txBody>
          <a:bodyPr wrap="square" rtlCol="0">
            <a:spAutoFit/>
          </a:bodyPr>
          <a:lstStyle>
            <a:defPPr>
              <a:defRPr lang="en-US"/>
            </a:defPPr>
            <a:lvl1pPr algn="ctr">
              <a:defRPr sz="3600">
                <a:solidFill>
                  <a:srgbClr val="FF6666"/>
                </a:solidFill>
                <a:latin typeface="Myriad Pro" pitchFamily="34" charset="0"/>
                <a:cs typeface="Myriad Arabic" pitchFamily="50" charset="-78"/>
              </a:defRPr>
            </a:lvl1pPr>
          </a:lstStyle>
          <a:p>
            <a:r>
              <a:rPr lang="en-US" dirty="0" smtClean="0">
                <a:solidFill>
                  <a:schemeClr val="bg1"/>
                </a:solidFill>
              </a:rPr>
              <a:t>History of Typography</a:t>
            </a:r>
            <a:endParaRPr lang="en-US" dirty="0">
              <a:solidFill>
                <a:schemeClr val="bg1"/>
              </a:solidFill>
            </a:endParaRPr>
          </a:p>
        </p:txBody>
      </p:sp>
      <p:sp>
        <p:nvSpPr>
          <p:cNvPr id="8" name="TextBox 7"/>
          <p:cNvSpPr txBox="1"/>
          <p:nvPr/>
        </p:nvSpPr>
        <p:spPr>
          <a:xfrm>
            <a:off x="383285" y="1828800"/>
            <a:ext cx="3960115" cy="3170099"/>
          </a:xfrm>
          <a:prstGeom prst="rect">
            <a:avLst/>
          </a:prstGeom>
          <a:noFill/>
        </p:spPr>
        <p:txBody>
          <a:bodyPr wrap="square" rtlCol="0">
            <a:spAutoFit/>
          </a:bodyPr>
          <a:lstStyle>
            <a:defPPr>
              <a:defRPr lang="en-US"/>
            </a:defPPr>
            <a:lvl1pPr indent="0">
              <a:buNone/>
              <a:defRPr sz="2000" b="1">
                <a:solidFill>
                  <a:schemeClr val="bg1"/>
                </a:solidFill>
                <a:latin typeface="Segoe UI" pitchFamily="34" charset="0"/>
                <a:ea typeface="Segoe UI" pitchFamily="34" charset="0"/>
                <a:cs typeface="Segoe UI" pitchFamily="34" charset="0"/>
              </a:defRPr>
            </a:lvl1pPr>
          </a:lstStyle>
          <a:p>
            <a:r>
              <a:rPr lang="en-US" dirty="0"/>
              <a:t>Nicholas Jensen (1420-1480)</a:t>
            </a:r>
          </a:p>
          <a:p>
            <a:pPr marL="342900" indent="-342900">
              <a:buFont typeface="Arial" panose="020B0604020202020204" pitchFamily="34" charset="0"/>
              <a:buChar char="•"/>
            </a:pPr>
            <a:r>
              <a:rPr lang="en-US" dirty="0"/>
              <a:t/>
            </a:r>
            <a:br>
              <a:rPr lang="en-US" dirty="0"/>
            </a:br>
            <a:r>
              <a:rPr lang="en-US" b="0" dirty="0" smtClean="0"/>
              <a:t>He cut </a:t>
            </a:r>
            <a:r>
              <a:rPr lang="en-US" b="0" dirty="0"/>
              <a:t>the first successful roman typeface in </a:t>
            </a:r>
            <a:r>
              <a:rPr lang="en-US" b="0" dirty="0" smtClean="0"/>
              <a:t>1470.</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smtClean="0"/>
              <a:t>The </a:t>
            </a:r>
            <a:r>
              <a:rPr lang="en-US" b="0" dirty="0"/>
              <a:t>type was based on the formal Humanistic script. </a:t>
            </a:r>
            <a:endParaRPr lang="en-US" b="0" dirty="0" smtClean="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smtClean="0"/>
              <a:t>Display </a:t>
            </a:r>
            <a:r>
              <a:rPr lang="en-US" b="0" dirty="0"/>
              <a:t>initials and borders were hand painted.</a:t>
            </a:r>
          </a:p>
        </p:txBody>
      </p:sp>
      <p:sp>
        <p:nvSpPr>
          <p:cNvPr id="4" name="Slide Number Placeholder 3"/>
          <p:cNvSpPr>
            <a:spLocks noGrp="1"/>
          </p:cNvSpPr>
          <p:nvPr>
            <p:ph type="sldNum" sz="quarter" idx="12"/>
          </p:nvPr>
        </p:nvSpPr>
        <p:spPr/>
        <p:txBody>
          <a:bodyPr/>
          <a:lstStyle/>
          <a:p>
            <a:fld id="{C902FF06-DDA9-414F-888E-5E37053DDDFB}" type="slidenum">
              <a:rPr lang="en-US" smtClean="0"/>
              <a:pPr/>
              <a:t>7</a:t>
            </a:fld>
            <a:endParaRPr lang="en-US"/>
          </a:p>
        </p:txBody>
      </p:sp>
      <p:pic>
        <p:nvPicPr>
          <p:cNvPr id="5" name="Content Placeholder 4"/>
          <p:cNvPicPr>
            <a:picLocks noGrp="1" noChangeAspect="1"/>
          </p:cNvPicPr>
          <p:nvPr>
            <p:ph idx="1"/>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74861" y="1620141"/>
            <a:ext cx="4259405" cy="3846317"/>
          </a:xfrm>
        </p:spPr>
      </p:pic>
    </p:spTree>
    <p:extLst>
      <p:ext uri="{BB962C8B-B14F-4D97-AF65-F5344CB8AC3E}">
        <p14:creationId xmlns:p14="http://schemas.microsoft.com/office/powerpoint/2010/main" val="31815834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val="0"/>
              </a:ext>
            </a:extLst>
          </a:blip>
          <a:srcRect l="7011" r="21880"/>
          <a:stretch/>
        </p:blipFill>
        <p:spPr>
          <a:xfrm>
            <a:off x="3822492" y="1349547"/>
            <a:ext cx="4661474" cy="41517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96954" y="3615199"/>
            <a:ext cx="1753334" cy="209980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37" y="3505200"/>
            <a:ext cx="1752600" cy="210748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52400" y="1349547"/>
            <a:ext cx="1732877" cy="207945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55737" y="1349547"/>
            <a:ext cx="1743438" cy="2092124"/>
          </a:xfrm>
          <a:prstGeom prst="rect">
            <a:avLst/>
          </a:prstGeom>
        </p:spPr>
      </p:pic>
      <p:sp>
        <p:nvSpPr>
          <p:cNvPr id="2" name="Slide Number Placeholder 1"/>
          <p:cNvSpPr>
            <a:spLocks noGrp="1"/>
          </p:cNvSpPr>
          <p:nvPr>
            <p:ph type="sldNum" sz="quarter" idx="12"/>
          </p:nvPr>
        </p:nvSpPr>
        <p:spPr/>
        <p:txBody>
          <a:bodyPr/>
          <a:lstStyle/>
          <a:p>
            <a:fld id="{C902FF06-DDA9-414F-888E-5E37053DDDFB}" type="slidenum">
              <a:rPr lang="en-US" smtClean="0"/>
              <a:pPr/>
              <a:t>8</a:t>
            </a:fld>
            <a:endParaRPr lang="en-US"/>
          </a:p>
        </p:txBody>
      </p:sp>
      <p:sp>
        <p:nvSpPr>
          <p:cNvPr id="12" name="TextBox 11"/>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a:solidFill>
                  <a:schemeClr val="tx1">
                    <a:lumMod val="85000"/>
                    <a:lumOff val="15000"/>
                  </a:schemeClr>
                </a:solidFill>
              </a:rPr>
              <a:t>What is Typography</a:t>
            </a:r>
          </a:p>
        </p:txBody>
      </p:sp>
    </p:spTree>
    <p:extLst>
      <p:ext uri="{BB962C8B-B14F-4D97-AF65-F5344CB8AC3E}">
        <p14:creationId xmlns:p14="http://schemas.microsoft.com/office/powerpoint/2010/main" val="2926946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57300" y="111204"/>
            <a:ext cx="6629400" cy="646331"/>
          </a:xfrm>
          <a:prstGeom prst="rect">
            <a:avLst/>
          </a:prstGeom>
          <a:noFill/>
        </p:spPr>
        <p:txBody>
          <a:bodyPr wrap="square" rtlCol="0">
            <a:spAutoFit/>
          </a:bodyPr>
          <a:lstStyle>
            <a:defPPr>
              <a:defRPr lang="en-US"/>
            </a:defPPr>
            <a:lvl1pPr algn="ctr">
              <a:defRPr sz="3600">
                <a:solidFill>
                  <a:schemeClr val="bg1"/>
                </a:solidFill>
                <a:latin typeface="Myriad Pro" pitchFamily="34" charset="0"/>
                <a:cs typeface="Myriad Arabic" pitchFamily="50" charset="-78"/>
              </a:defRPr>
            </a:lvl1pPr>
          </a:lstStyle>
          <a:p>
            <a:r>
              <a:rPr lang="en-US" dirty="0"/>
              <a:t>What is Typography</a:t>
            </a:r>
          </a:p>
        </p:txBody>
      </p:sp>
      <p:sp>
        <p:nvSpPr>
          <p:cNvPr id="6" name="TextBox 5"/>
          <p:cNvSpPr txBox="1"/>
          <p:nvPr/>
        </p:nvSpPr>
        <p:spPr>
          <a:xfrm>
            <a:off x="2552700" y="1143000"/>
            <a:ext cx="4038600" cy="5078313"/>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Typography is the art and technique of arranging type. </a:t>
            </a:r>
          </a:p>
          <a:p>
            <a:pPr marL="285750" indent="-285750">
              <a:buFont typeface="Arial" pitchFamily="34" charset="0"/>
              <a:buChar char="•"/>
            </a:pPr>
            <a:endParaRPr lang="en-US" dirty="0" smtClean="0">
              <a:solidFill>
                <a:schemeClr val="bg1"/>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Its a central component of design. It gives us an understanding of the heritage behind our craft. </a:t>
            </a:r>
          </a:p>
          <a:p>
            <a:pPr marL="285750" indent="-285750">
              <a:buFont typeface="Arial" pitchFamily="34" charset="0"/>
              <a:buChar char="•"/>
            </a:pPr>
            <a:endParaRPr lang="en-US" dirty="0" smtClean="0">
              <a:solidFill>
                <a:schemeClr val="bg1"/>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It’s one of the primary ways we, as a society, pass on information to others.</a:t>
            </a:r>
          </a:p>
          <a:p>
            <a:pPr marL="285750" indent="-285750">
              <a:buFont typeface="Arial" pitchFamily="34" charset="0"/>
              <a:buChar char="•"/>
            </a:pPr>
            <a:endParaRPr lang="en-US" dirty="0" smtClean="0">
              <a:solidFill>
                <a:schemeClr val="bg1"/>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Because everything we touch, see and create is impacted by the use of writing styles and techniques.</a:t>
            </a:r>
          </a:p>
          <a:p>
            <a:pPr marL="285750" indent="-285750">
              <a:buFont typeface="Arial" pitchFamily="34" charset="0"/>
              <a:buChar char="•"/>
            </a:pPr>
            <a:endParaRPr lang="en-US" dirty="0" smtClean="0">
              <a:solidFill>
                <a:schemeClr val="bg1"/>
              </a:solidFill>
              <a:latin typeface="Segoe UI" pitchFamily="34" charset="0"/>
              <a:ea typeface="Segoe UI" pitchFamily="34" charset="0"/>
              <a:cs typeface="Segoe UI" pitchFamily="34" charset="0"/>
            </a:endParaRPr>
          </a:p>
          <a:p>
            <a:pPr marL="285750" indent="-285750">
              <a:buFont typeface="Arial" pitchFamily="34" charset="0"/>
              <a:buChar char="•"/>
            </a:pPr>
            <a:r>
              <a:rPr lang="en-US" dirty="0" smtClean="0">
                <a:solidFill>
                  <a:schemeClr val="bg1"/>
                </a:solidFill>
                <a:latin typeface="Segoe UI" pitchFamily="34" charset="0"/>
                <a:ea typeface="Segoe UI" pitchFamily="34" charset="0"/>
                <a:cs typeface="Segoe UI" pitchFamily="34" charset="0"/>
              </a:rPr>
              <a:t>Just imagine a website, a magazine or even TV without text. </a:t>
            </a:r>
          </a:p>
          <a:p>
            <a:pPr marL="285750" indent="-285750" algn="ctr">
              <a:buFont typeface="Arial" pitchFamily="34" charset="0"/>
              <a:buChar char="•"/>
            </a:pPr>
            <a:endParaRPr lang="en-US" dirty="0">
              <a:solidFill>
                <a:schemeClr val="bg1"/>
              </a:solidFill>
              <a:latin typeface="Maven Pro Light 300" pitchFamily="50" charset="0"/>
            </a:endParaRPr>
          </a:p>
        </p:txBody>
      </p:sp>
      <p:sp>
        <p:nvSpPr>
          <p:cNvPr id="2" name="Slide Number Placeholder 1"/>
          <p:cNvSpPr>
            <a:spLocks noGrp="1"/>
          </p:cNvSpPr>
          <p:nvPr>
            <p:ph type="sldNum" sz="quarter" idx="12"/>
          </p:nvPr>
        </p:nvSpPr>
        <p:spPr/>
        <p:txBody>
          <a:bodyPr/>
          <a:lstStyle/>
          <a:p>
            <a:fld id="{C902FF06-DDA9-414F-888E-5E37053DDDFB}" type="slidenum">
              <a:rPr lang="en-US" smtClean="0"/>
              <a:pPr/>
              <a:t>9</a:t>
            </a:fld>
            <a:endParaRPr lang="en-US"/>
          </a:p>
        </p:txBody>
      </p:sp>
    </p:spTree>
    <p:extLst>
      <p:ext uri="{BB962C8B-B14F-4D97-AF65-F5344CB8AC3E}">
        <p14:creationId xmlns:p14="http://schemas.microsoft.com/office/powerpoint/2010/main" val="240740941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30F64F12DD25478A20B2C24E44D33A" ma:contentTypeVersion="36" ma:contentTypeDescription="Create a new document." ma:contentTypeScope="" ma:versionID="4ab35c01abb2cc124a2b9b0c0701813e">
  <xsd:schema xmlns:xsd="http://www.w3.org/2001/XMLSchema" xmlns:xs="http://www.w3.org/2001/XMLSchema" xmlns:p="http://schemas.microsoft.com/office/2006/metadata/properties" xmlns:ns2="06d90bea-690b-4d0e-97f6-f3cefa4de8a4" targetNamespace="http://schemas.microsoft.com/office/2006/metadata/properties" ma:root="true" ma:fieldsID="a4886b1aadd83c31db62dc14e2f3da9b" ns2:_="">
    <xsd:import namespace="06d90bea-690b-4d0e-97f6-f3cefa4de8a4"/>
    <xsd:element name="properties">
      <xsd:complexType>
        <xsd:sequence>
          <xsd:element name="documentManagement">
            <xsd:complexType>
              <xsd:all>
                <xsd:element ref="ns2:AccountID" minOccurs="0"/>
                <xsd:element ref="ns2:ProjectID" minOccurs="0"/>
                <xsd:element ref="ns2:SubProjectID" minOccurs="0"/>
                <xsd:element ref="ns2:AssociateID" minOccurs="0"/>
                <xsd:element ref="ns2:CreatedTime" minOccurs="0"/>
                <xsd:element ref="ns2:Processes" minOccurs="0"/>
                <xsd:element ref="ns2:Phase" minOccurs="0"/>
                <xsd:element ref="ns2:Activities" minOccurs="0"/>
                <xsd:element ref="ns2:Releases" minOccurs="0"/>
                <xsd:element ref="ns2:Functional_x0020_Modules" minOccurs="0"/>
                <xsd:element ref="ns2:ViewCount" minOccurs="0"/>
                <xsd:element ref="ns2:CheckedOutPath" minOccurs="0"/>
                <xsd:element ref="ns2:ApprovalStatus" minOccurs="0"/>
                <xsd:element ref="ns2:Work_x0020_request" minOccurs="0"/>
                <xsd:element ref="ns2:Tags" minOccurs="0"/>
                <xsd:element ref="ns2:ArtifactStatus" minOccurs="0"/>
                <xsd:element ref="ns2:UnmappedDocuments" minOccurs="0"/>
                <xsd:element ref="ns2:CopyToPath" minOccurs="0"/>
                <xsd:element ref="ns2:Comments" minOccurs="0"/>
                <xsd:element ref="ns2:ClientSupplied" minOccurs="0"/>
                <xsd:element ref="ns2:Rating1" minOccurs="0"/>
                <xsd:element ref="ns2:Rating2" minOccurs="0"/>
                <xsd:element ref="ns2:Rating3" minOccurs="0"/>
                <xsd:element ref="ns2:Rating4" minOccurs="0"/>
                <xsd:element ref="ns2:Rating5" minOccurs="0"/>
                <xsd:element ref="ns2:MBID" minOccurs="0"/>
                <xsd:element ref="ns2:_x0043_M1" minOccurs="0"/>
                <xsd:element ref="ns2:_x0043_M2" minOccurs="0"/>
                <xsd:element ref="ns2:_x0043_M3" minOccurs="0"/>
                <xsd:element ref="ns2:_x0043_M4" minOccurs="0"/>
                <xsd:element ref="ns2:_x0043_M5" minOccurs="0"/>
                <xsd:element ref="ns2:_x0043_M6" minOccurs="0"/>
                <xsd:element ref="ns2:_x0043_M7" minOccurs="0"/>
                <xsd:element ref="ns2:_x0043_M8" minOccurs="0"/>
                <xsd:element ref="ns2:_x0043_M9" minOccurs="0"/>
                <xsd:element ref="ns2: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d90bea-690b-4d0e-97f6-f3cefa4de8a4" elementFormDefault="qualified">
    <xsd:import namespace="http://schemas.microsoft.com/office/2006/documentManagement/types"/>
    <xsd:import namespace="http://schemas.microsoft.com/office/infopath/2007/PartnerControls"/>
    <xsd:element name="AccountID" ma:index="8" nillable="true" ma:displayName="AccountID" ma:internalName="AccountID">
      <xsd:simpleType>
        <xsd:restriction base="dms:Text"/>
      </xsd:simpleType>
    </xsd:element>
    <xsd:element name="ProjectID" ma:index="9" nillable="true" ma:displayName="ProjectID" ma:internalName="ProjectID">
      <xsd:simpleType>
        <xsd:restriction base="dms:Text"/>
      </xsd:simpleType>
    </xsd:element>
    <xsd:element name="SubProjectID" ma:index="10" nillable="true" ma:displayName="SubProjectID" ma:internalName="SubProjectID">
      <xsd:simpleType>
        <xsd:restriction base="dms:Text"/>
      </xsd:simpleType>
    </xsd:element>
    <xsd:element name="AssociateID" ma:index="11" nillable="true" ma:displayName="AssociateID" ma:internalName="AssociateID">
      <xsd:simpleType>
        <xsd:restriction base="dms:Text"/>
      </xsd:simpleType>
    </xsd:element>
    <xsd:element name="CreatedTime" ma:index="12" nillable="true" ma:displayName="CreatedTime" ma:internalName="CreatedTime">
      <xsd:simpleType>
        <xsd:restriction base="dms:DateTime"/>
      </xsd:simpleType>
    </xsd:element>
    <xsd:element name="Processes" ma:index="13" nillable="true" ma:displayName="Processes" ma:internalName="Processes">
      <xsd:simpleType>
        <xsd:restriction base="dms:Text"/>
      </xsd:simpleType>
    </xsd:element>
    <xsd:element name="Phase" ma:index="14" nillable="true" ma:displayName="Phase" ma:internalName="Phase">
      <xsd:simpleType>
        <xsd:restriction base="dms:Text"/>
      </xsd:simpleType>
    </xsd:element>
    <xsd:element name="Activities" ma:index="15" nillable="true" ma:displayName="Activities" ma:internalName="Activities">
      <xsd:simpleType>
        <xsd:restriction base="dms:Text"/>
      </xsd:simpleType>
    </xsd:element>
    <xsd:element name="Releases" ma:index="16" nillable="true" ma:displayName="Releases" ma:internalName="Releases">
      <xsd:simpleType>
        <xsd:restriction base="dms:Text"/>
      </xsd:simpleType>
    </xsd:element>
    <xsd:element name="Functional_x0020_Modules" ma:index="17" nillable="true" ma:displayName="Functional Modules" ma:internalName="Functional_x0020_Modules">
      <xsd:simpleType>
        <xsd:restriction base="dms:Text"/>
      </xsd:simpleType>
    </xsd:element>
    <xsd:element name="ViewCount" ma:index="18" nillable="true" ma:displayName="ViewCount" ma:internalName="ViewCount">
      <xsd:simpleType>
        <xsd:restriction base="dms:Unknown"/>
      </xsd:simpleType>
    </xsd:element>
    <xsd:element name="CheckedOutPath" ma:index="19" nillable="true" ma:displayName="CheckedOutPath" ma:internalName="CheckedOutPath">
      <xsd:simpleType>
        <xsd:restriction base="dms:Text"/>
      </xsd:simpleType>
    </xsd:element>
    <xsd:element name="ApprovalStatus" ma:index="20" nillable="true" ma:displayName="ApprovalStatus" ma:internalName="ApprovalStatus">
      <xsd:simpleType>
        <xsd:restriction base="dms:Text"/>
      </xsd:simpleType>
    </xsd:element>
    <xsd:element name="Work_x0020_request" ma:index="21" nillable="true" ma:displayName="Work request" ma:internalName="Work_x0020_request">
      <xsd:simpleType>
        <xsd:restriction base="dms:Text"/>
      </xsd:simpleType>
    </xsd:element>
    <xsd:element name="Tags" ma:index="22" nillable="true" ma:displayName="Tags" ma:internalName="Tags">
      <xsd:simpleType>
        <xsd:restriction base="dms:Note">
          <xsd:maxLength value="255"/>
        </xsd:restriction>
      </xsd:simpleType>
    </xsd:element>
    <xsd:element name="ArtifactStatus" ma:index="23" nillable="true" ma:displayName="ArtifactStatus" ma:internalName="ArtifactStatus">
      <xsd:simpleType>
        <xsd:restriction base="dms:Text"/>
      </xsd:simpleType>
    </xsd:element>
    <xsd:element name="UnmappedDocuments" ma:index="24" nillable="true" ma:displayName="UnmappedDocuments" ma:internalName="UnmappedDocuments">
      <xsd:simpleType>
        <xsd:restriction base="dms:Text"/>
      </xsd:simpleType>
    </xsd:element>
    <xsd:element name="CopyToPath" ma:index="25" nillable="true" ma:displayName="CopyToPath" ma:internalName="CopyToPath">
      <xsd:simpleType>
        <xsd:restriction base="dms:Text"/>
      </xsd:simpleType>
    </xsd:element>
    <xsd:element name="Comments" ma:index="26" nillable="true" ma:displayName="Comments" ma:internalName="Comments">
      <xsd:simpleType>
        <xsd:restriction base="dms:Note">
          <xsd:maxLength value="255"/>
        </xsd:restriction>
      </xsd:simpleType>
    </xsd:element>
    <xsd:element name="ClientSupplied" ma:index="27" nillable="true" ma:displayName="ClientSupplied" ma:internalName="ClientSupplied">
      <xsd:simpleType>
        <xsd:restriction base="dms:Text"/>
      </xsd:simpleType>
    </xsd:element>
    <xsd:element name="Rating1" ma:index="28" nillable="true" ma:displayName="Rating1" ma:internalName="Rating1">
      <xsd:simpleType>
        <xsd:restriction base="dms:Unknown"/>
      </xsd:simpleType>
    </xsd:element>
    <xsd:element name="Rating2" ma:index="29" nillable="true" ma:displayName="Rating2" ma:internalName="Rating2">
      <xsd:simpleType>
        <xsd:restriction base="dms:Unknown"/>
      </xsd:simpleType>
    </xsd:element>
    <xsd:element name="Rating3" ma:index="30" nillable="true" ma:displayName="Rating3" ma:internalName="Rating3">
      <xsd:simpleType>
        <xsd:restriction base="dms:Unknown"/>
      </xsd:simpleType>
    </xsd:element>
    <xsd:element name="Rating4" ma:index="31" nillable="true" ma:displayName="Rating4" ma:internalName="Rating4">
      <xsd:simpleType>
        <xsd:restriction base="dms:Unknown"/>
      </xsd:simpleType>
    </xsd:element>
    <xsd:element name="Rating5" ma:index="32" nillable="true" ma:displayName="Rating5" ma:internalName="Rating5">
      <xsd:simpleType>
        <xsd:restriction base="dms:Unknown"/>
      </xsd:simpleType>
    </xsd:element>
    <xsd:element name="MBID" ma:index="33" nillable="true" ma:displayName="MBID" ma:internalName="MBID">
      <xsd:simpleType>
        <xsd:restriction base="dms:Text"/>
      </xsd:simpleType>
    </xsd:element>
    <xsd:element name="_x0043_M1" ma:index="34" nillable="true" ma:displayName="CM1" ma:internalName="_x0043_M1">
      <xsd:simpleType>
        <xsd:restriction base="dms:Text"/>
      </xsd:simpleType>
    </xsd:element>
    <xsd:element name="_x0043_M2" ma:index="35" nillable="true" ma:displayName="CM2" ma:internalName="_x0043_M2">
      <xsd:simpleType>
        <xsd:restriction base="dms:Text"/>
      </xsd:simpleType>
    </xsd:element>
    <xsd:element name="_x0043_M3" ma:index="36" nillable="true" ma:displayName="CM3" ma:internalName="_x0043_M3">
      <xsd:simpleType>
        <xsd:restriction base="dms:Text"/>
      </xsd:simpleType>
    </xsd:element>
    <xsd:element name="_x0043_M4" ma:index="37" nillable="true" ma:displayName="CM4" ma:internalName="_x0043_M4">
      <xsd:simpleType>
        <xsd:restriction base="dms:Text"/>
      </xsd:simpleType>
    </xsd:element>
    <xsd:element name="_x0043_M5" ma:index="38" nillable="true" ma:displayName="CM5" ma:internalName="_x0043_M5">
      <xsd:simpleType>
        <xsd:restriction base="dms:Text"/>
      </xsd:simpleType>
    </xsd:element>
    <xsd:element name="_x0043_M6" ma:index="39" nillable="true" ma:displayName="CM6" ma:internalName="_x0043_M6">
      <xsd:simpleType>
        <xsd:restriction base="dms:Text"/>
      </xsd:simpleType>
    </xsd:element>
    <xsd:element name="_x0043_M7" ma:index="40" nillable="true" ma:displayName="CM7" ma:internalName="_x0043_M7">
      <xsd:simpleType>
        <xsd:restriction base="dms:Text"/>
      </xsd:simpleType>
    </xsd:element>
    <xsd:element name="_x0043_M8" ma:index="41" nillable="true" ma:displayName="CM8" ma:internalName="_x0043_M8">
      <xsd:simpleType>
        <xsd:restriction base="dms:Text"/>
      </xsd:simpleType>
    </xsd:element>
    <xsd:element name="_x0043_M9" ma:index="42" nillable="true" ma:displayName="CM9" ma:internalName="_x0043_M9">
      <xsd:simpleType>
        <xsd:restriction base="dms:Text"/>
      </xsd:simpleType>
    </xsd:element>
    <xsd:element name="_x0043_M10" ma:index="43"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43_M3 xmlns="06d90bea-690b-4d0e-97f6-f3cefa4de8a4" xsi:nil="true"/>
    <ProjectID xmlns="06d90bea-690b-4d0e-97f6-f3cefa4de8a4" xsi:nil="true"/>
    <UnmappedDocuments xmlns="06d90bea-690b-4d0e-97f6-f3cefa4de8a4">false</UnmappedDocuments>
    <_x0043_M2 xmlns="06d90bea-690b-4d0e-97f6-f3cefa4de8a4" xsi:nil="true"/>
    <AssociateID xmlns="06d90bea-690b-4d0e-97f6-f3cefa4de8a4">CTS\288669</AssociateID>
    <Rating5 xmlns="06d90bea-690b-4d0e-97f6-f3cefa4de8a4" xsi:nil="true"/>
    <_x0043_M1 xmlns="06d90bea-690b-4d0e-97f6-f3cefa4de8a4" xsi:nil="true"/>
    <ApprovalStatus xmlns="06d90bea-690b-4d0e-97f6-f3cefa4de8a4">Approved</ApprovalStatus>
    <Rating4 xmlns="06d90bea-690b-4d0e-97f6-f3cefa4de8a4" xsi:nil="true"/>
    <MBID xmlns="06d90bea-690b-4d0e-97f6-f3cefa4de8a4">DS_31b1983b-7ed7-4aab-9d1d-177a9c0bb938</MBID>
    <SubProjectID xmlns="06d90bea-690b-4d0e-97f6-f3cefa4de8a4" xsi:nil="true"/>
    <ArtifactStatus xmlns="06d90bea-690b-4d0e-97f6-f3cefa4de8a4" xsi:nil="true"/>
    <CreatedTime xmlns="06d90bea-690b-4d0e-97f6-f3cefa4de8a4">2014-07-08T05:50:45+00:00</CreatedTime>
    <Processes xmlns="06d90bea-690b-4d0e-97f6-f3cefa4de8a4" xsi:nil="true"/>
    <Work_x0020_request xmlns="06d90bea-690b-4d0e-97f6-f3cefa4de8a4" xsi:nil="true"/>
    <Comments xmlns="06d90bea-690b-4d0e-97f6-f3cefa4de8a4">CTS\288669</Comments>
    <_x0043_M10 xmlns="06d90bea-690b-4d0e-97f6-f3cefa4de8a4" xsi:nil="true"/>
    <CheckedOutPath xmlns="06d90bea-690b-4d0e-97f6-f3cefa4de8a4" xsi:nil="true"/>
    <AccountID xmlns="06d90bea-690b-4d0e-97f6-f3cefa4de8a4" xsi:nil="true"/>
    <Tags xmlns="06d90bea-690b-4d0e-97f6-f3cefa4de8a4" xsi:nil="true"/>
    <CopyToPath xmlns="06d90bea-690b-4d0e-97f6-f3cefa4de8a4">https://cognizant20.cognizant.com/cts/OrgCommunities1/CI Visual Designers/DSC/CI Visual Designers/ELT Training 2014(July)</CopyToPath>
    <Activities xmlns="06d90bea-690b-4d0e-97f6-f3cefa4de8a4" xsi:nil="true"/>
    <Releases xmlns="06d90bea-690b-4d0e-97f6-f3cefa4de8a4" xsi:nil="true"/>
    <ClientSupplied xmlns="06d90bea-690b-4d0e-97f6-f3cefa4de8a4">false</ClientSupplied>
    <_x0043_M9 xmlns="06d90bea-690b-4d0e-97f6-f3cefa4de8a4" xsi:nil="true"/>
    <Phase xmlns="06d90bea-690b-4d0e-97f6-f3cefa4de8a4" xsi:nil="true"/>
    <_x0043_M8 xmlns="06d90bea-690b-4d0e-97f6-f3cefa4de8a4" xsi:nil="true"/>
    <Functional_x0020_Modules xmlns="06d90bea-690b-4d0e-97f6-f3cefa4de8a4" xsi:nil="true"/>
    <Rating3 xmlns="06d90bea-690b-4d0e-97f6-f3cefa4de8a4" xsi:nil="true"/>
    <_x0043_M7 xmlns="06d90bea-690b-4d0e-97f6-f3cefa4de8a4" xsi:nil="true"/>
    <Rating2 xmlns="06d90bea-690b-4d0e-97f6-f3cefa4de8a4" xsi:nil="true"/>
    <_x0043_M6 xmlns="06d90bea-690b-4d0e-97f6-f3cefa4de8a4" xsi:nil="true"/>
    <ViewCount xmlns="06d90bea-690b-4d0e-97f6-f3cefa4de8a4" xsi:nil="true"/>
    <Rating1 xmlns="06d90bea-690b-4d0e-97f6-f3cefa4de8a4" xsi:nil="true"/>
    <_x0043_M5 xmlns="06d90bea-690b-4d0e-97f6-f3cefa4de8a4" xsi:nil="true"/>
    <_x0043_M4 xmlns="06d90bea-690b-4d0e-97f6-f3cefa4de8a4" xsi:nil="true"/>
  </documentManagement>
</p:properties>
</file>

<file path=customXml/itemProps1.xml><?xml version="1.0" encoding="utf-8"?>
<ds:datastoreItem xmlns:ds="http://schemas.openxmlformats.org/officeDocument/2006/customXml" ds:itemID="{0593A2B0-41E3-47B3-BF91-64B24299B4F7}"/>
</file>

<file path=customXml/itemProps2.xml><?xml version="1.0" encoding="utf-8"?>
<ds:datastoreItem xmlns:ds="http://schemas.openxmlformats.org/officeDocument/2006/customXml" ds:itemID="{4CEFCB06-EB73-4FFD-9817-5AFCF0EB66C4}"/>
</file>

<file path=customXml/itemProps3.xml><?xml version="1.0" encoding="utf-8"?>
<ds:datastoreItem xmlns:ds="http://schemas.openxmlformats.org/officeDocument/2006/customXml" ds:itemID="{454FD6B8-97F1-45EB-B741-C93AF9CC63DE}"/>
</file>

<file path=docProps/app.xml><?xml version="1.0" encoding="utf-8"?>
<Properties xmlns="http://schemas.openxmlformats.org/officeDocument/2006/extended-properties" xmlns:vt="http://schemas.openxmlformats.org/officeDocument/2006/docPropsVTypes">
  <TotalTime>1648</TotalTime>
  <Words>1935</Words>
  <Application>Microsoft Office PowerPoint</Application>
  <PresentationFormat>On-screen Show (4:3)</PresentationFormat>
  <Paragraphs>485</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Helvetica</vt:lpstr>
      <vt:lpstr>Maven Pro Light 300</vt:lpstr>
      <vt:lpstr>Segoe UI</vt:lpstr>
      <vt:lpstr>Myriad Pro</vt:lpstr>
      <vt:lpstr>Myriad Arabic</vt:lpstr>
      <vt:lpstr>Calibri</vt:lpstr>
      <vt:lpstr>Abraham Lincoln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A, Sheik Mohaideen (Cognizant)</dc:creator>
  <cp:lastModifiedBy>A, Sheik Mohaideen (Cognizant)</cp:lastModifiedBy>
  <cp:revision>86</cp:revision>
  <dcterms:created xsi:type="dcterms:W3CDTF">2013-11-27T06:30:48Z</dcterms:created>
  <dcterms:modified xsi:type="dcterms:W3CDTF">2014-07-08T05:49:55Z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0x0101002630F64F12DD25478A20B2C24E44D33A</vt:lpwstr>
  </property>
</Properties>
</file>